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0" r:id="rId3"/>
  </p:sldMasterIdLst>
  <p:notesMasterIdLst>
    <p:notesMasterId r:id="rId110"/>
  </p:notesMasterIdLst>
  <p:handoutMasterIdLst>
    <p:handoutMasterId r:id="rId111"/>
  </p:handoutMasterIdLst>
  <p:sldIdLst>
    <p:sldId id="256" r:id="rId4"/>
    <p:sldId id="258" r:id="rId5"/>
    <p:sldId id="450" r:id="rId6"/>
    <p:sldId id="260" r:id="rId7"/>
    <p:sldId id="461" r:id="rId8"/>
    <p:sldId id="263" r:id="rId9"/>
    <p:sldId id="448" r:id="rId10"/>
    <p:sldId id="460" r:id="rId11"/>
    <p:sldId id="401" r:id="rId12"/>
    <p:sldId id="459" r:id="rId13"/>
    <p:sldId id="468" r:id="rId14"/>
    <p:sldId id="280" r:id="rId15"/>
    <p:sldId id="451" r:id="rId16"/>
    <p:sldId id="399" r:id="rId17"/>
    <p:sldId id="400" r:id="rId18"/>
    <p:sldId id="353" r:id="rId19"/>
    <p:sldId id="406" r:id="rId20"/>
    <p:sldId id="407" r:id="rId21"/>
    <p:sldId id="408" r:id="rId22"/>
    <p:sldId id="409" r:id="rId23"/>
    <p:sldId id="410" r:id="rId24"/>
    <p:sldId id="411" r:id="rId25"/>
    <p:sldId id="412" r:id="rId26"/>
    <p:sldId id="413" r:id="rId27"/>
    <p:sldId id="414" r:id="rId28"/>
    <p:sldId id="415" r:id="rId29"/>
    <p:sldId id="416" r:id="rId30"/>
    <p:sldId id="418" r:id="rId31"/>
    <p:sldId id="268" r:id="rId32"/>
    <p:sldId id="330" r:id="rId33"/>
    <p:sldId id="402" r:id="rId34"/>
    <p:sldId id="342" r:id="rId35"/>
    <p:sldId id="270" r:id="rId36"/>
    <p:sldId id="322" r:id="rId37"/>
    <p:sldId id="301" r:id="rId38"/>
    <p:sldId id="298" r:id="rId39"/>
    <p:sldId id="300" r:id="rId40"/>
    <p:sldId id="299" r:id="rId41"/>
    <p:sldId id="449" r:id="rId42"/>
    <p:sldId id="288" r:id="rId43"/>
    <p:sldId id="313" r:id="rId44"/>
    <p:sldId id="419" r:id="rId45"/>
    <p:sldId id="420" r:id="rId46"/>
    <p:sldId id="421" r:id="rId47"/>
    <p:sldId id="422" r:id="rId48"/>
    <p:sldId id="423" r:id="rId49"/>
    <p:sldId id="424" r:id="rId50"/>
    <p:sldId id="425" r:id="rId51"/>
    <p:sldId id="426" r:id="rId52"/>
    <p:sldId id="427" r:id="rId53"/>
    <p:sldId id="428" r:id="rId54"/>
    <p:sldId id="429" r:id="rId55"/>
    <p:sldId id="430" r:id="rId56"/>
    <p:sldId id="431" r:id="rId57"/>
    <p:sldId id="432" r:id="rId58"/>
    <p:sldId id="433" r:id="rId59"/>
    <p:sldId id="447" r:id="rId60"/>
    <p:sldId id="434" r:id="rId61"/>
    <p:sldId id="435" r:id="rId62"/>
    <p:sldId id="436" r:id="rId63"/>
    <p:sldId id="437" r:id="rId64"/>
    <p:sldId id="438" r:id="rId65"/>
    <p:sldId id="439" r:id="rId66"/>
    <p:sldId id="440" r:id="rId67"/>
    <p:sldId id="441" r:id="rId68"/>
    <p:sldId id="442" r:id="rId69"/>
    <p:sldId id="443" r:id="rId70"/>
    <p:sldId id="444" r:id="rId71"/>
    <p:sldId id="445" r:id="rId72"/>
    <p:sldId id="343" r:id="rId73"/>
    <p:sldId id="292" r:id="rId74"/>
    <p:sldId id="293" r:id="rId75"/>
    <p:sldId id="294" r:id="rId76"/>
    <p:sldId id="296" r:id="rId77"/>
    <p:sldId id="463" r:id="rId78"/>
    <p:sldId id="380" r:id="rId79"/>
    <p:sldId id="328" r:id="rId80"/>
    <p:sldId id="333" r:id="rId81"/>
    <p:sldId id="344" r:id="rId82"/>
    <p:sldId id="271" r:id="rId83"/>
    <p:sldId id="269" r:id="rId84"/>
    <p:sldId id="321" r:id="rId85"/>
    <p:sldId id="284" r:id="rId86"/>
    <p:sldId id="285" r:id="rId87"/>
    <p:sldId id="283" r:id="rId88"/>
    <p:sldId id="391" r:id="rId89"/>
    <p:sldId id="351" r:id="rId90"/>
    <p:sldId id="350" r:id="rId91"/>
    <p:sldId id="289" r:id="rId92"/>
    <p:sldId id="287" r:id="rId93"/>
    <p:sldId id="469" r:id="rId94"/>
    <p:sldId id="470" r:id="rId95"/>
    <p:sldId id="332" r:id="rId96"/>
    <p:sldId id="324" r:id="rId97"/>
    <p:sldId id="345" r:id="rId98"/>
    <p:sldId id="262" r:id="rId99"/>
    <p:sldId id="325" r:id="rId100"/>
    <p:sldId id="458" r:id="rId101"/>
    <p:sldId id="341" r:id="rId102"/>
    <p:sldId id="326" r:id="rId103"/>
    <p:sldId id="466" r:id="rId104"/>
    <p:sldId id="339" r:id="rId105"/>
    <p:sldId id="340" r:id="rId106"/>
    <p:sldId id="467" r:id="rId107"/>
    <p:sldId id="464" r:id="rId108"/>
    <p:sldId id="279" r:id="rId109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mar" initials="o" lastIdx="1" clrIdx="0">
    <p:extLst>
      <p:ext uri="{19B8F6BF-5375-455C-9EA6-DF929625EA0E}">
        <p15:presenceInfo xmlns:p15="http://schemas.microsoft.com/office/powerpoint/2012/main" userId="omar" providerId="None"/>
      </p:ext>
    </p:extLst>
  </p:cmAuthor>
  <p:cmAuthor id="2" name="Rosalia-pc" initials="R" lastIdx="7" clrIdx="1">
    <p:extLst>
      <p:ext uri="{19B8F6BF-5375-455C-9EA6-DF929625EA0E}">
        <p15:presenceInfo xmlns:p15="http://schemas.microsoft.com/office/powerpoint/2012/main" userId="Rosalia-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00"/>
    <a:srgbClr val="E2000A"/>
    <a:srgbClr val="1F4E79"/>
    <a:srgbClr val="FB1515"/>
    <a:srgbClr val="83047D"/>
    <a:srgbClr val="7E0680"/>
    <a:srgbClr val="FFEE1C"/>
    <a:srgbClr val="9EC80E"/>
    <a:srgbClr val="FEE100"/>
    <a:srgbClr val="FDF2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4" autoAdjust="0"/>
    <p:restoredTop sz="92265" autoAdjust="0"/>
  </p:normalViewPr>
  <p:slideViewPr>
    <p:cSldViewPr snapToGrid="0">
      <p:cViewPr varScale="1">
        <p:scale>
          <a:sx n="69" d="100"/>
          <a:sy n="69" d="100"/>
        </p:scale>
        <p:origin x="124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commentAuthors" Target="commentAuthors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presProps" Target="presProps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notesMaster" Target="notesMasters/notesMaster1.xml"/><Relationship Id="rId115" Type="http://schemas.openxmlformats.org/officeDocument/2006/relationships/theme" Target="theme/theme1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mar\Documents\BigAnt\My%20Received%20Files\ejec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G:\PROG_PILA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lly\Desktop\gabinete\EXTRAS(Recuperado%20autom&#225;ticamente).od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GONZALO\Desktop\SEGUIMIENTO%202018\REPORTES\EJECUCION%20%2019-10-2018%20informe%20de%20gestion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mar\Downloads\EJECUCION%20DE%20RECURSOS%202012%20al%2031%20DE%20DICIEMBRE%202018%202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los%20Baina\Desktop\cuadro%20comparativo%203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881349574685973E-2"/>
          <c:y val="2.3569166419812805E-2"/>
          <c:w val="0.90854390051554934"/>
          <c:h val="0.85890181233646701"/>
        </c:manualLayout>
      </c:layout>
      <c:scatterChart>
        <c:scatterStyle val="lineMarker"/>
        <c:varyColors val="0"/>
        <c:ser>
          <c:idx val="0"/>
          <c:order val="0"/>
          <c:spPr>
            <a:ln w="133350" cap="sq" cmpd="sng">
              <a:solidFill>
                <a:schemeClr val="accent4">
                  <a:alpha val="72000"/>
                </a:schemeClr>
              </a:solidFill>
              <a:prstDash val="solid"/>
              <a:miter lim="800000"/>
            </a:ln>
            <a:effectLst/>
          </c:spPr>
          <c:marker>
            <c:symbol val="circle"/>
            <c:size val="6"/>
            <c:spPr>
              <a:solidFill>
                <a:srgbClr val="C00000"/>
              </a:solidFill>
              <a:ln w="69850">
                <a:solidFill>
                  <a:srgbClr val="C00000">
                    <a:alpha val="61000"/>
                  </a:srgbClr>
                </a:solidFill>
              </a:ln>
              <a:effectLst/>
            </c:spPr>
          </c:marker>
          <c:dPt>
            <c:idx val="1"/>
            <c:marker>
              <c:symbol val="circle"/>
              <c:size val="6"/>
              <c:spPr>
                <a:solidFill>
                  <a:srgbClr val="C00000"/>
                </a:solidFill>
                <a:ln w="69850">
                  <a:solidFill>
                    <a:srgbClr val="C00000">
                      <a:alpha val="61000"/>
                    </a:srgbClr>
                  </a:solidFill>
                </a:ln>
                <a:effectLst/>
              </c:spPr>
            </c:marker>
            <c:bubble3D val="0"/>
            <c:spPr>
              <a:ln w="133350" cap="sq" cmpd="sng">
                <a:solidFill>
                  <a:schemeClr val="accent1">
                    <a:alpha val="72000"/>
                  </a:schemeClr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BAB-4F10-B4BA-A3877528F721}"/>
              </c:ext>
            </c:extLst>
          </c:dPt>
          <c:dPt>
            <c:idx val="2"/>
            <c:marker>
              <c:symbol val="circle"/>
              <c:size val="6"/>
              <c:spPr>
                <a:solidFill>
                  <a:srgbClr val="C00000"/>
                </a:solidFill>
                <a:ln w="69850">
                  <a:solidFill>
                    <a:srgbClr val="C00000">
                      <a:alpha val="61000"/>
                    </a:srgbClr>
                  </a:solidFill>
                </a:ln>
                <a:effectLst/>
              </c:spPr>
            </c:marker>
            <c:bubble3D val="0"/>
            <c:spPr>
              <a:ln w="133350" cap="sq" cmpd="sng">
                <a:solidFill>
                  <a:schemeClr val="accent1">
                    <a:alpha val="72000"/>
                  </a:schemeClr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BAB-4F10-B4BA-A3877528F721}"/>
              </c:ext>
            </c:extLst>
          </c:dPt>
          <c:dPt>
            <c:idx val="3"/>
            <c:marker>
              <c:symbol val="circle"/>
              <c:size val="6"/>
              <c:spPr>
                <a:solidFill>
                  <a:srgbClr val="C00000"/>
                </a:solidFill>
                <a:ln w="69850">
                  <a:solidFill>
                    <a:srgbClr val="C00000">
                      <a:alpha val="61000"/>
                    </a:srgbClr>
                  </a:solidFill>
                </a:ln>
                <a:effectLst/>
              </c:spPr>
            </c:marker>
            <c:bubble3D val="0"/>
            <c:spPr>
              <a:ln w="133350" cap="sq" cmpd="sng">
                <a:solidFill>
                  <a:schemeClr val="accent1">
                    <a:alpha val="72000"/>
                  </a:schemeClr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BAB-4F10-B4BA-A3877528F721}"/>
              </c:ext>
            </c:extLst>
          </c:dPt>
          <c:dPt>
            <c:idx val="4"/>
            <c:marker>
              <c:symbol val="circle"/>
              <c:size val="6"/>
              <c:spPr>
                <a:solidFill>
                  <a:srgbClr val="C00000"/>
                </a:solidFill>
                <a:ln w="69850">
                  <a:solidFill>
                    <a:srgbClr val="C00000">
                      <a:alpha val="61000"/>
                    </a:srgbClr>
                  </a:solidFill>
                </a:ln>
                <a:effectLst/>
              </c:spPr>
            </c:marker>
            <c:bubble3D val="0"/>
            <c:spPr>
              <a:ln w="133350" cap="sq" cmpd="sng">
                <a:solidFill>
                  <a:schemeClr val="accent1">
                    <a:alpha val="72000"/>
                  </a:schemeClr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BAB-4F10-B4BA-A3877528F721}"/>
              </c:ext>
            </c:extLst>
          </c:dPt>
          <c:dPt>
            <c:idx val="5"/>
            <c:marker>
              <c:symbol val="circle"/>
              <c:size val="6"/>
              <c:spPr>
                <a:solidFill>
                  <a:srgbClr val="C00000"/>
                </a:solidFill>
                <a:ln w="69850">
                  <a:solidFill>
                    <a:srgbClr val="C00000">
                      <a:alpha val="61000"/>
                    </a:srgbClr>
                  </a:solidFill>
                </a:ln>
                <a:effectLst/>
              </c:spPr>
            </c:marker>
            <c:bubble3D val="0"/>
            <c:spPr>
              <a:ln w="133350" cap="sq" cmpd="sng">
                <a:solidFill>
                  <a:schemeClr val="accent1">
                    <a:alpha val="72000"/>
                  </a:schemeClr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2BAB-4F10-B4BA-A3877528F721}"/>
              </c:ext>
            </c:extLst>
          </c:dPt>
          <c:dLbls>
            <c:dLbl>
              <c:idx val="7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accent5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85,01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F8B-4E13-87C2-8618CE222A1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9.0018505051939531E-3"/>
                  <c:y val="-9.22445037119538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83,27%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858-49B0-80A8-70B2C8D8DBD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numRef>
              <c:f>Hoja1!$A$3:$A$11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xVal>
          <c:yVal>
            <c:numRef>
              <c:f>Hoja1!$B$3:$B$11</c:f>
              <c:numCache>
                <c:formatCode>0%</c:formatCode>
                <c:ptCount val="9"/>
                <c:pt idx="0">
                  <c:v>0.53</c:v>
                </c:pt>
                <c:pt idx="1">
                  <c:v>0.52</c:v>
                </c:pt>
                <c:pt idx="2">
                  <c:v>0.64</c:v>
                </c:pt>
                <c:pt idx="3">
                  <c:v>0.63</c:v>
                </c:pt>
                <c:pt idx="4">
                  <c:v>0.75</c:v>
                </c:pt>
                <c:pt idx="5">
                  <c:v>0.68</c:v>
                </c:pt>
                <c:pt idx="6">
                  <c:v>0.8</c:v>
                </c:pt>
                <c:pt idx="7">
                  <c:v>0.85</c:v>
                </c:pt>
                <c:pt idx="8">
                  <c:v>0.83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858-49B0-80A8-70B2C8D8DBD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-511799680"/>
        <c:axId val="-511787712"/>
      </c:scatterChart>
      <c:valAx>
        <c:axId val="-5117996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spc="20" baseline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s-ES"/>
          </a:p>
        </c:txPr>
        <c:crossAx val="-511787712"/>
        <c:crosses val="autoZero"/>
        <c:crossBetween val="midCat"/>
      </c:valAx>
      <c:valAx>
        <c:axId val="-511787712"/>
        <c:scaling>
          <c:orientation val="minMax"/>
          <c:min val="0.4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spc="2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-5117996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'EJEC FIS_FIN'!$B$5</c:f>
              <c:strCache>
                <c:ptCount val="1"/>
                <c:pt idx="0">
                  <c:v>EJECUCIÓN FINANCIERA %</c:v>
                </c:pt>
              </c:strCache>
            </c:strRef>
          </c:tx>
          <c:spPr>
            <a:solidFill>
              <a:schemeClr val="accent2">
                <a:alpha val="88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0.17059336042318321"/>
                  <c:y val="-0.1145021635264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1AE-4000-873A-1591E4DE56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2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'EJEC FIS_FIN'!$C$4</c:f>
              <c:strCache>
                <c:ptCount val="1"/>
                <c:pt idx="0">
                  <c:v>%</c:v>
                </c:pt>
              </c:strCache>
            </c:strRef>
          </c:cat>
          <c:val>
            <c:numRef>
              <c:f>'EJEC FIS_FIN'!$C$5</c:f>
              <c:numCache>
                <c:formatCode>0.00%</c:formatCode>
                <c:ptCount val="1"/>
                <c:pt idx="0">
                  <c:v>0.8327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AE-4000-873A-1591E4DE56C5}"/>
            </c:ext>
          </c:extLst>
        </c:ser>
        <c:ser>
          <c:idx val="1"/>
          <c:order val="1"/>
          <c:tx>
            <c:strRef>
              <c:f>'EJEC FIS_FIN'!$B$6</c:f>
              <c:strCache>
                <c:ptCount val="1"/>
                <c:pt idx="0">
                  <c:v>EJECUCIÓN FÍSICA %</c:v>
                </c:pt>
              </c:strCache>
            </c:strRef>
          </c:tx>
          <c:spPr>
            <a:solidFill>
              <a:schemeClr val="accent4">
                <a:alpha val="88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4">
                  <a:lumMod val="5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0.17728329612605315"/>
                  <c:y val="-0.10205627618658797"/>
                </c:manualLayout>
              </c:layout>
              <c:spPr>
                <a:solidFill>
                  <a:schemeClr val="accent4">
                    <a:alpha val="30000"/>
                  </a:schemeClr>
                </a:solidFill>
                <a:ln>
                  <a:solidFill>
                    <a:schemeClr val="lt1">
                      <a:alpha val="50000"/>
                    </a:schemeClr>
                  </a:solidFill>
                  <a:round/>
                </a:ln>
                <a:effectLst>
                  <a:outerShdw blurRad="63500" dist="889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1AE-4000-873A-1591E4DE56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'EJEC FIS_FIN'!$C$4</c:f>
              <c:strCache>
                <c:ptCount val="1"/>
                <c:pt idx="0">
                  <c:v>%</c:v>
                </c:pt>
              </c:strCache>
            </c:strRef>
          </c:cat>
          <c:val>
            <c:numRef>
              <c:f>'EJEC FIS_FIN'!$C$6</c:f>
              <c:numCache>
                <c:formatCode>0.00%</c:formatCode>
                <c:ptCount val="1"/>
                <c:pt idx="0">
                  <c:v>0.91920000000000002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1AE-4000-873A-1591E4DE56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-511787168"/>
        <c:axId val="-511786624"/>
        <c:axId val="-588017904"/>
      </c:bar3DChart>
      <c:catAx>
        <c:axId val="-5117871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511786624"/>
        <c:crosses val="autoZero"/>
        <c:auto val="1"/>
        <c:lblAlgn val="ctr"/>
        <c:lblOffset val="100"/>
        <c:noMultiLvlLbl val="0"/>
      </c:catAx>
      <c:valAx>
        <c:axId val="-511786624"/>
        <c:scaling>
          <c:orientation val="minMax"/>
          <c:min val="0.1"/>
        </c:scaling>
        <c:delete val="1"/>
        <c:axPos val="l"/>
        <c:numFmt formatCode="0.00%" sourceLinked="1"/>
        <c:majorTickMark val="none"/>
        <c:minorTickMark val="none"/>
        <c:tickLblPos val="nextTo"/>
        <c:crossAx val="-511787168"/>
        <c:crosses val="autoZero"/>
        <c:crossBetween val="between"/>
      </c:valAx>
      <c:serAx>
        <c:axId val="-588017904"/>
        <c:scaling>
          <c:orientation val="minMax"/>
        </c:scaling>
        <c:delete val="1"/>
        <c:axPos val="b"/>
        <c:majorTickMark val="none"/>
        <c:minorTickMark val="none"/>
        <c:tickLblPos val="nextTo"/>
        <c:crossAx val="-511786624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round/>
    </a:ln>
    <a:effectLst/>
  </c:spPr>
  <c:txPr>
    <a:bodyPr/>
    <a:lstStyle/>
    <a:p>
      <a:pPr>
        <a:defRPr sz="1800">
          <a:solidFill>
            <a:srgbClr val="002060"/>
          </a:solidFill>
        </a:defRPr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Hoja2!$E$9</c:f>
              <c:strCache>
                <c:ptCount val="1"/>
                <c:pt idx="0">
                  <c:v>%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4ACE-4D91-BE59-BC47B0276A3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ACE-4D91-BE59-BC47B0276A3E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ACE-4D91-BE59-BC47B0276A3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Hoja2!$B$10:$B$13</c:f>
              <c:strCache>
                <c:ptCount val="4"/>
                <c:pt idx="0">
                  <c:v>EL ALTO, CIUDAD SEGURA</c:v>
                </c:pt>
                <c:pt idx="1">
                  <c:v>EL ALTO, CIUDAD MODERNA</c:v>
                </c:pt>
                <c:pt idx="2">
                  <c:v>EL ALTO, CIUDAD DE OPORTUNIDADES</c:v>
                </c:pt>
                <c:pt idx="3">
                  <c:v>EL ALTO, CON INSTITUCIONALIDAD</c:v>
                </c:pt>
              </c:strCache>
            </c:strRef>
          </c:cat>
          <c:val>
            <c:numRef>
              <c:f>Hoja2!$E$10:$E$13</c:f>
              <c:numCache>
                <c:formatCode>0.00%</c:formatCode>
                <c:ptCount val="4"/>
                <c:pt idx="0">
                  <c:v>0.84447896019032975</c:v>
                </c:pt>
                <c:pt idx="1">
                  <c:v>0.81614753849762345</c:v>
                </c:pt>
                <c:pt idx="2">
                  <c:v>0.83789592579898831</c:v>
                </c:pt>
                <c:pt idx="3">
                  <c:v>0.82015143496337395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A7-4B43-84DC-EFD13A738F0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-511786080"/>
        <c:axId val="-593707472"/>
        <c:extLst xmlns:c16r2="http://schemas.microsoft.com/office/drawing/2015/06/chart"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Hoja2!$C$9</c15:sqref>
                        </c15:formulaRef>
                      </c:ext>
                    </c:extLst>
                    <c:strCache>
                      <c:ptCount val="1"/>
                      <c:pt idx="0">
                        <c:v>PRESUPUESTO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6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6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E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6r2="http://schemas.microsoft.com/office/drawing/2015/06/chart"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Hoja2!$B$10:$B$13</c15:sqref>
                        </c15:formulaRef>
                      </c:ext>
                    </c:extLst>
                    <c:strCache>
                      <c:ptCount val="4"/>
                      <c:pt idx="0">
                        <c:v>EL ALTO, CIUDAD SEGURA</c:v>
                      </c:pt>
                      <c:pt idx="1">
                        <c:v>EL ALTO, CIUDAD MODERNA</c:v>
                      </c:pt>
                      <c:pt idx="2">
                        <c:v>EL ALTO, CIUDAD DE OPORTUNIDADES</c:v>
                      </c:pt>
                      <c:pt idx="3">
                        <c:v>EL ALTO, CON INSTITUCIONALIDAD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Hoja2!$C$10:$C$13</c15:sqref>
                        </c15:formulaRef>
                      </c:ext>
                    </c:extLst>
                    <c:numCache>
                      <c:formatCode>#,##0.00</c:formatCode>
                      <c:ptCount val="4"/>
                      <c:pt idx="0">
                        <c:v>512131118.7700001</c:v>
                      </c:pt>
                      <c:pt idx="1">
                        <c:v>52991206.810000002</c:v>
                      </c:pt>
                      <c:pt idx="2">
                        <c:v>525777802.06999993</c:v>
                      </c:pt>
                      <c:pt idx="3">
                        <c:v>634108177.26999986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1-EDA7-4B43-84DC-EFD13A738F08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Hoja2!$D$9</c15:sqref>
                        </c15:formulaRef>
                      </c:ext>
                    </c:extLst>
                    <c:strCache>
                      <c:ptCount val="1"/>
                      <c:pt idx="0">
                        <c:v>EJECUCION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5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5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5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E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6r2="http://schemas.microsoft.com/office/drawing/2015/06/chart"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Hoja2!$B$10:$B$13</c15:sqref>
                        </c15:formulaRef>
                      </c:ext>
                    </c:extLst>
                    <c:strCache>
                      <c:ptCount val="4"/>
                      <c:pt idx="0">
                        <c:v>EL ALTO, CIUDAD SEGURA</c:v>
                      </c:pt>
                      <c:pt idx="1">
                        <c:v>EL ALTO, CIUDAD MODERNA</c:v>
                      </c:pt>
                      <c:pt idx="2">
                        <c:v>EL ALTO, CIUDAD DE OPORTUNIDADES</c:v>
                      </c:pt>
                      <c:pt idx="3">
                        <c:v>EL ALTO, CON INSTITUCIONALIDAD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Hoja2!$D$10:$D$13</c15:sqref>
                        </c15:formulaRef>
                      </c:ext>
                    </c:extLst>
                    <c:numCache>
                      <c:formatCode>#,##0.00</c:formatCode>
                      <c:ptCount val="4"/>
                      <c:pt idx="0">
                        <c:v>432483954.65999997</c:v>
                      </c:pt>
                      <c:pt idx="1">
                        <c:v>43248643</c:v>
                      </c:pt>
                      <c:pt idx="2">
                        <c:v>440547078.22999984</c:v>
                      </c:pt>
                      <c:pt idx="3">
                        <c:v>520064731.50999987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2-EDA7-4B43-84DC-EFD13A738F08}"/>
                  </c:ext>
                </c:extLst>
              </c15:ser>
            </c15:filteredBarSeries>
          </c:ext>
        </c:extLst>
      </c:barChart>
      <c:catAx>
        <c:axId val="-511786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-593707472"/>
        <c:crosses val="autoZero"/>
        <c:auto val="1"/>
        <c:lblAlgn val="ctr"/>
        <c:lblOffset val="100"/>
        <c:noMultiLvlLbl val="0"/>
      </c:catAx>
      <c:valAx>
        <c:axId val="-593707472"/>
        <c:scaling>
          <c:orientation val="minMax"/>
          <c:max val="0.85000000000000009"/>
          <c:min val="0.8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crossAx val="-511786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'PROY`S EJEC'!$A$3</c:f>
              <c:strCache>
                <c:ptCount val="1"/>
                <c:pt idx="0">
                  <c:v>PROYECTOS CONCLUIDOS</c:v>
                </c:pt>
              </c:strCache>
            </c:strRef>
          </c:tx>
          <c:spPr>
            <a:solidFill>
              <a:schemeClr val="accent2">
                <a:alpha val="88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flat">
                <a:contourClr>
                  <a:srgbClr val="00B05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822-423A-95B4-31A703214299}"/>
              </c:ext>
            </c:extLst>
          </c:dPt>
          <c:dLbls>
            <c:dLbl>
              <c:idx val="0"/>
              <c:layout>
                <c:manualLayout>
                  <c:x val="-0.15229124207298061"/>
                  <c:y val="-0.10190751612064572"/>
                </c:manualLayout>
              </c:layout>
              <c:spPr>
                <a:solidFill>
                  <a:schemeClr val="accent2">
                    <a:alpha val="30000"/>
                  </a:schemeClr>
                </a:solidFill>
                <a:ln>
                  <a:solidFill>
                    <a:schemeClr val="lt1">
                      <a:alpha val="50000"/>
                    </a:schemeClr>
                  </a:solidFill>
                  <a:round/>
                </a:ln>
                <a:effectLst>
                  <a:outerShdw blurRad="63500" dist="889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822-423A-95B4-31A70321429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2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'PROY`S EJEC'!$B$2</c:f>
              <c:strCache>
                <c:ptCount val="1"/>
                <c:pt idx="0">
                  <c:v>Nº Proy</c:v>
                </c:pt>
              </c:strCache>
            </c:strRef>
          </c:cat>
          <c:val>
            <c:numRef>
              <c:f>'PROY`S EJEC'!$B$3</c:f>
              <c:numCache>
                <c:formatCode>#,##0</c:formatCode>
                <c:ptCount val="1"/>
                <c:pt idx="0">
                  <c:v>1302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822-423A-95B4-31A703214299}"/>
            </c:ext>
          </c:extLst>
        </c:ser>
        <c:ser>
          <c:idx val="1"/>
          <c:order val="1"/>
          <c:tx>
            <c:strRef>
              <c:f>'PROY`S EJEC'!$A$4</c:f>
              <c:strCache>
                <c:ptCount val="1"/>
                <c:pt idx="0">
                  <c:v>TOTAL PROYECTOS</c:v>
                </c:pt>
              </c:strCache>
            </c:strRef>
          </c:tx>
          <c:spPr>
            <a:solidFill>
              <a:schemeClr val="accent4">
                <a:alpha val="88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4">
                  <a:lumMod val="5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0.12560102439008711"/>
                  <c:y val="-9.317258616744746E-2"/>
                </c:manualLayout>
              </c:layout>
              <c:spPr>
                <a:solidFill>
                  <a:schemeClr val="accent4">
                    <a:alpha val="30000"/>
                  </a:schemeClr>
                </a:solidFill>
                <a:ln>
                  <a:solidFill>
                    <a:schemeClr val="lt1">
                      <a:alpha val="50000"/>
                    </a:schemeClr>
                  </a:solidFill>
                  <a:round/>
                </a:ln>
                <a:effectLst>
                  <a:outerShdw blurRad="63500" dist="889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822-423A-95B4-31A70321429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'PROY`S EJEC'!$B$2</c:f>
              <c:strCache>
                <c:ptCount val="1"/>
                <c:pt idx="0">
                  <c:v>Nº Proy</c:v>
                </c:pt>
              </c:strCache>
            </c:strRef>
          </c:cat>
          <c:val>
            <c:numRef>
              <c:f>'PROY`S EJEC'!$B$4</c:f>
              <c:numCache>
                <c:formatCode>#,##0</c:formatCode>
                <c:ptCount val="1"/>
                <c:pt idx="0">
                  <c:v>1435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822-423A-95B4-31A7032142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-593709648"/>
        <c:axId val="-593706384"/>
        <c:axId val="-588014784"/>
      </c:bar3DChart>
      <c:catAx>
        <c:axId val="-593709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593706384"/>
        <c:crosses val="autoZero"/>
        <c:auto val="1"/>
        <c:lblAlgn val="ctr"/>
        <c:lblOffset val="100"/>
        <c:noMultiLvlLbl val="0"/>
      </c:catAx>
      <c:valAx>
        <c:axId val="-593706384"/>
        <c:scaling>
          <c:orientation val="minMax"/>
          <c:min val="0"/>
        </c:scaling>
        <c:delete val="1"/>
        <c:axPos val="l"/>
        <c:numFmt formatCode="#,##0" sourceLinked="1"/>
        <c:majorTickMark val="none"/>
        <c:minorTickMark val="none"/>
        <c:tickLblPos val="nextTo"/>
        <c:crossAx val="-593709648"/>
        <c:crosses val="autoZero"/>
        <c:crossBetween val="between"/>
      </c:valAx>
      <c:serAx>
        <c:axId val="-588014784"/>
        <c:scaling>
          <c:orientation val="minMax"/>
        </c:scaling>
        <c:delete val="1"/>
        <c:axPos val="b"/>
        <c:majorTickMark val="none"/>
        <c:minorTickMark val="none"/>
        <c:tickLblPos val="nextTo"/>
        <c:crossAx val="-593706384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round/>
    </a:ln>
    <a:effectLst/>
  </c:spPr>
  <c:txPr>
    <a:bodyPr/>
    <a:lstStyle/>
    <a:p>
      <a:pPr>
        <a:defRPr sz="1600"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1104221347331583E-2"/>
          <c:y val="0.12050182885411705"/>
          <c:w val="0.91589059325452815"/>
          <c:h val="0.77427660096104978"/>
        </c:manualLayout>
      </c:layout>
      <c:pie3DChart>
        <c:varyColors val="1"/>
        <c:ser>
          <c:idx val="0"/>
          <c:order val="0"/>
          <c:explosion val="6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FAD-48C7-A899-7B34B6533CE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FAD-48C7-A899-7B34B6533CE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FAD-48C7-A899-7B34B6533CE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FAD-48C7-A899-7B34B6533CE3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FAD-48C7-A899-7B34B6533CE3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FAD-48C7-A899-7B34B6533CE3}"/>
              </c:ext>
            </c:extLst>
          </c:dPt>
          <c:dPt>
            <c:idx val="6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FAD-48C7-A899-7B34B6533CE3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FAD-48C7-A899-7B34B6533CE3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FAD-48C7-A899-7B34B6533CE3}"/>
              </c:ext>
            </c:extLst>
          </c:dPt>
          <c:dPt>
            <c:idx val="9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0FAD-48C7-A899-7B34B6533CE3}"/>
              </c:ext>
            </c:extLst>
          </c:dPt>
          <c:dPt>
            <c:idx val="1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5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5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0FAD-48C7-A899-7B34B6533CE3}"/>
              </c:ext>
            </c:extLst>
          </c:dPt>
          <c:dPt>
            <c:idx val="11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6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6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0FAD-48C7-A899-7B34B6533CE3}"/>
              </c:ext>
            </c:extLst>
          </c:dPt>
          <c:dLbls>
            <c:dLbl>
              <c:idx val="0"/>
              <c:layout>
                <c:manualLayout>
                  <c:x val="-0.10251671614447282"/>
                  <c:y val="0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FAD-48C7-A899-7B34B6533CE3}"/>
                </c:ext>
                <c:ext xmlns:c15="http://schemas.microsoft.com/office/drawing/2012/chart" uri="{CE6537A1-D6FC-4f65-9D91-7224C49458BB}">
                  <c15:layout>
                    <c:manualLayout>
                      <c:w val="0.21886111111111109"/>
                      <c:h val="0.13876961943572666"/>
                    </c:manualLayout>
                  </c15:layout>
                </c:ext>
              </c:extLst>
            </c:dLbl>
            <c:dLbl>
              <c:idx val="1"/>
              <c:layout/>
              <c:spPr>
                <a:solidFill>
                  <a:schemeClr val="bg1">
                    <a:alpha val="7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FAD-48C7-A899-7B34B6533CE3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dLbl>
              <c:idx val="3"/>
              <c:layout>
                <c:manualLayout>
                  <c:x val="-2.5369235981605051E-2"/>
                  <c:y val="2.589398714998008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FAD-48C7-A899-7B34B6533CE3}"/>
                </c:ext>
                <c:ext xmlns:c15="http://schemas.microsoft.com/office/drawing/2012/chart" uri="{CE6537A1-D6FC-4f65-9D91-7224C49458BB}">
                  <c15:layout>
                    <c:manualLayout>
                      <c:w val="0.25165037182852146"/>
                      <c:h val="0.13876952838205381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1.6673409464361567E-2"/>
                  <c:y val="-0.1456570681417797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FAD-48C7-A899-7B34B6533CE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9363517060367454E-2"/>
                  <c:y val="-1.80914929152626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0FAD-48C7-A899-7B34B6533CE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0959145190581044E-2"/>
                  <c:y val="7.932495759220452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0FAD-48C7-A899-7B34B6533CE3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0"/>
                  <c:y val="-3.2735206914830561E-2"/>
                </c:manualLayout>
              </c:layout>
              <c:spPr>
                <a:solidFill>
                  <a:schemeClr val="bg1">
                    <a:alpha val="7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0FAD-48C7-A899-7B34B6533CE3}"/>
                </c:ext>
                <c:ext xmlns:c15="http://schemas.microsoft.com/office/drawing/2012/chart" uri="{CE6537A1-D6FC-4f65-9D91-7224C49458BB}">
                  <c15:layout>
                    <c:manualLayout>
                      <c:w val="0.12687938391053222"/>
                      <c:h val="6.756666442719543E-2"/>
                    </c:manualLayout>
                  </c15:layout>
                </c:ext>
              </c:extLst>
            </c:dLbl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25400">
                  <a:solidFill>
                    <a:schemeClr val="accent1">
                      <a:shade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'EJECUCION POR PROGRAMA '!$L$29:$L$34</c:f>
              <c:strCache>
                <c:ptCount val="6"/>
                <c:pt idx="0">
                  <c:v>ASIGNACIONES DE LEY </c:v>
                </c:pt>
                <c:pt idx="1">
                  <c:v>SOCIAL </c:v>
                </c:pt>
                <c:pt idx="2">
                  <c:v>INFRAESTRUCTURA URBANA </c:v>
                </c:pt>
                <c:pt idx="3">
                  <c:v>SANEAMIENTO BÁSICO</c:v>
                </c:pt>
                <c:pt idx="4">
                  <c:v>SERVICIOS</c:v>
                </c:pt>
                <c:pt idx="5">
                  <c:v>GASTO CORRIENTE</c:v>
                </c:pt>
              </c:strCache>
            </c:strRef>
          </c:cat>
          <c:val>
            <c:numRef>
              <c:f>'EJECUCION POR PROGRAMA '!$M$29:$M$34</c:f>
              <c:numCache>
                <c:formatCode>#,##0.00</c:formatCode>
                <c:ptCount val="6"/>
                <c:pt idx="0">
                  <c:v>150465789.30000001</c:v>
                </c:pt>
                <c:pt idx="1">
                  <c:v>492867269.26999998</c:v>
                </c:pt>
                <c:pt idx="2">
                  <c:v>268138280.02000001</c:v>
                </c:pt>
                <c:pt idx="3">
                  <c:v>117690072.17000002</c:v>
                </c:pt>
                <c:pt idx="4">
                  <c:v>118527912.56999999</c:v>
                </c:pt>
                <c:pt idx="5">
                  <c:v>360231704.22999996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0FAD-48C7-A899-7B34B6533CE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50" normalizeH="0" baseline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1800" b="0" dirty="0">
                <a:solidFill>
                  <a:schemeClr val="accent5">
                    <a:lumMod val="50000"/>
                  </a:schemeClr>
                </a:solidFill>
              </a:rPr>
              <a:t>EVOLUCIÓN DE LA RECAUDACIÓN</a:t>
            </a:r>
            <a:r>
              <a:rPr lang="en-US" sz="1800" b="0" baseline="0" dirty="0">
                <a:solidFill>
                  <a:schemeClr val="accent5">
                    <a:lumMod val="50000"/>
                  </a:schemeClr>
                </a:solidFill>
              </a:rPr>
              <a:t> – </a:t>
            </a:r>
            <a:r>
              <a:rPr lang="en-US" sz="1800" b="1" u="sng" baseline="0" dirty="0">
                <a:solidFill>
                  <a:schemeClr val="accent5">
                    <a:lumMod val="50000"/>
                  </a:schemeClr>
                </a:solidFill>
              </a:rPr>
              <a:t>RECURSOS PROPIOS</a:t>
            </a:r>
            <a:endParaRPr lang="en-US" sz="1800" b="1" u="sng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 sz="1800" b="1">
                <a:solidFill>
                  <a:schemeClr val="accent5">
                    <a:lumMod val="50000"/>
                  </a:schemeClr>
                </a:solidFill>
              </a:defRPr>
            </a:pPr>
            <a:r>
              <a:rPr lang="en-US" sz="1800" b="0" dirty="0">
                <a:solidFill>
                  <a:schemeClr val="accent5">
                    <a:lumMod val="50000"/>
                  </a:schemeClr>
                </a:solidFill>
              </a:rPr>
              <a:t>EXPRESADO EN BOLIVIANOS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50" normalizeH="0" baseline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defRPr>
          </a:pPr>
          <a:endParaRPr lang="es-E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Hoja1!$H$6</c:f>
              <c:strCache>
                <c:ptCount val="1"/>
                <c:pt idx="0">
                  <c:v>COMPORTAMIENTO DE LA RECAUDACIÓN</c:v>
                </c:pt>
              </c:strCache>
            </c:strRef>
          </c:tx>
          <c:spPr>
            <a:ln w="50800" cap="rnd">
              <a:solidFill>
                <a:schemeClr val="accent4">
                  <a:alpha val="62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50800">
                <a:solidFill>
                  <a:schemeClr val="accent4">
                    <a:lumMod val="75000"/>
                    <a:alpha val="6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6"/>
              <c:spPr>
                <a:solidFill>
                  <a:schemeClr val="lt1"/>
                </a:solidFill>
                <a:ln w="50800">
                  <a:solidFill>
                    <a:schemeClr val="accent5">
                      <a:alpha val="6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61B-4C71-BFA5-5E9C512355C2}"/>
              </c:ext>
            </c:extLst>
          </c:dPt>
          <c:dPt>
            <c:idx val="1"/>
            <c:marker>
              <c:symbol val="circle"/>
              <c:size val="6"/>
              <c:spPr>
                <a:solidFill>
                  <a:schemeClr val="lt1"/>
                </a:solidFill>
                <a:ln w="50800">
                  <a:solidFill>
                    <a:schemeClr val="accent5">
                      <a:alpha val="60000"/>
                    </a:schemeClr>
                  </a:solidFill>
                </a:ln>
                <a:effectLst/>
              </c:spPr>
            </c:marker>
            <c:bubble3D val="0"/>
            <c:spPr>
              <a:ln w="50800" cap="rnd">
                <a:solidFill>
                  <a:schemeClr val="accent5">
                    <a:alpha val="62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61B-4C71-BFA5-5E9C512355C2}"/>
              </c:ext>
            </c:extLst>
          </c:dPt>
          <c:dPt>
            <c:idx val="2"/>
            <c:marker>
              <c:symbol val="circle"/>
              <c:size val="6"/>
              <c:spPr>
                <a:solidFill>
                  <a:schemeClr val="lt1"/>
                </a:solidFill>
                <a:ln w="50800">
                  <a:solidFill>
                    <a:schemeClr val="accent5">
                      <a:alpha val="60000"/>
                    </a:schemeClr>
                  </a:solidFill>
                </a:ln>
                <a:effectLst/>
              </c:spPr>
            </c:marker>
            <c:bubble3D val="0"/>
            <c:spPr>
              <a:ln w="50800" cap="rnd">
                <a:solidFill>
                  <a:schemeClr val="accent5">
                    <a:alpha val="62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61B-4C71-BFA5-5E9C512355C2}"/>
              </c:ext>
            </c:extLst>
          </c:dPt>
          <c:dPt>
            <c:idx val="3"/>
            <c:marker>
              <c:symbol val="circle"/>
              <c:size val="6"/>
              <c:spPr>
                <a:solidFill>
                  <a:schemeClr val="lt1"/>
                </a:solidFill>
                <a:ln w="50800">
                  <a:solidFill>
                    <a:schemeClr val="accent5">
                      <a:alpha val="60000"/>
                    </a:schemeClr>
                  </a:solidFill>
                </a:ln>
                <a:effectLst/>
              </c:spPr>
            </c:marker>
            <c:bubble3D val="0"/>
            <c:spPr>
              <a:ln w="50800" cap="rnd">
                <a:solidFill>
                  <a:schemeClr val="accent5">
                    <a:alpha val="62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061B-4C71-BFA5-5E9C512355C2}"/>
              </c:ext>
            </c:extLst>
          </c:dPt>
          <c:dLbls>
            <c:dLbl>
              <c:idx val="0"/>
              <c:layout>
                <c:manualLayout>
                  <c:x val="-5.5885850178359099E-2"/>
                  <c:y val="4.7041141483596206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61B-4C71-BFA5-5E9C512355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2679412398063828E-2"/>
                  <c:y val="3.5841033411845691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61B-4C71-BFA5-5E9C512355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5330924003108411E-2"/>
                  <c:y val="3.7272822320861064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61B-4C71-BFA5-5E9C512355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2996826050727012"/>
                  <c:y val="-4.7481800810255007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61B-4C71-BFA5-5E9C512355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15084233770797428"/>
                  <c:y val="-1.5989522864435272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61B-4C71-BFA5-5E9C512355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8538110798105301E-5"/>
                  <c:y val="-6.1607571332107695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C0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061B-4C71-BFA5-5E9C512355C2}"/>
                </c:ext>
                <c:ext xmlns:c15="http://schemas.microsoft.com/office/drawing/2012/chart" uri="{CE6537A1-D6FC-4f65-9D91-7224C49458BB}">
                  <c15:layout>
                    <c:manualLayout>
                      <c:w val="0.21428720339802945"/>
                      <c:h val="9.9727939884279901E-2"/>
                    </c:manualLayout>
                  </c15:layout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numRef>
              <c:f>Hoja1!$G$7:$G$13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xVal>
          <c:yVal>
            <c:numRef>
              <c:f>Hoja1!$H$7:$H$13</c:f>
              <c:numCache>
                <c:formatCode>#,##0.00</c:formatCode>
                <c:ptCount val="7"/>
                <c:pt idx="0">
                  <c:v>166497942.24000001</c:v>
                </c:pt>
                <c:pt idx="1">
                  <c:v>166373611.96000001</c:v>
                </c:pt>
                <c:pt idx="2">
                  <c:v>187799399.45999998</c:v>
                </c:pt>
                <c:pt idx="3">
                  <c:v>209943219</c:v>
                </c:pt>
                <c:pt idx="4">
                  <c:v>228582814.96000004</c:v>
                </c:pt>
                <c:pt idx="5">
                  <c:v>325943872.31000006</c:v>
                </c:pt>
                <c:pt idx="6">
                  <c:v>339364854.57999998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061B-4C71-BFA5-5E9C512355C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-593712912"/>
        <c:axId val="-593705840"/>
      </c:scatterChart>
      <c:valAx>
        <c:axId val="-593712912"/>
        <c:scaling>
          <c:orientation val="minMax"/>
          <c:max val="2018"/>
          <c:min val="201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cap="none" spc="20" normalizeH="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-593705840"/>
        <c:crosses val="autoZero"/>
        <c:crossBetween val="midCat"/>
      </c:valAx>
      <c:valAx>
        <c:axId val="-593705840"/>
        <c:scaling>
          <c:orientation val="minMax"/>
          <c:min val="100000000"/>
        </c:scaling>
        <c:delete val="1"/>
        <c:axPos val="l"/>
        <c:majorGridlines>
          <c:spPr>
            <a:ln w="1587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ash"/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-5937129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1"/>
          <c:tx>
            <c:strRef>
              <c:f>Hoja1!$B$7</c:f>
              <c:strCache>
                <c:ptCount val="1"/>
                <c:pt idx="0">
                  <c:v>PTTO VIGENTE</c:v>
                </c:pt>
              </c:strCache>
            </c:strRef>
          </c:tx>
          <c:spPr>
            <a:ln w="34925" cap="rnd">
              <a:solidFill>
                <a:srgbClr val="002060"/>
              </a:solidFill>
              <a:round/>
            </a:ln>
            <a:effectLst>
              <a:glow rad="25400">
                <a:schemeClr val="accent4"/>
              </a:glow>
            </a:effectLst>
          </c:spPr>
          <c:marker>
            <c:symbol val="circ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>
                <a:glow rad="25400">
                  <a:schemeClr val="accent4"/>
                </a:glow>
              </a:effectLst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>
                  <a:glow rad="25400">
                    <a:schemeClr val="accent4"/>
                  </a:glow>
                </a:effectLst>
              </c:spPr>
            </c:marker>
            <c:bubble3D val="0"/>
            <c:spPr>
              <a:ln w="34925" cap="rnd">
                <a:solidFill>
                  <a:srgbClr val="002060"/>
                </a:solidFill>
                <a:round/>
              </a:ln>
              <a:effectLst>
                <a:glow rad="25400">
                  <a:schemeClr val="accent4"/>
                </a:glo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961-454B-9758-62AAF29A4D74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>
                  <a:glow rad="63500">
                    <a:schemeClr val="accent5">
                      <a:lumMod val="60000"/>
                      <a:lumOff val="40000"/>
                      <a:alpha val="70000"/>
                    </a:schemeClr>
                  </a:glow>
                </a:effectLst>
              </c:spPr>
            </c:marker>
            <c:bubble3D val="0"/>
            <c:spPr>
              <a:ln w="12700" cap="rnd">
                <a:solidFill>
                  <a:srgbClr val="00B0F0"/>
                </a:solidFill>
                <a:round/>
              </a:ln>
              <a:effectLst>
                <a:glow rad="63500">
                  <a:schemeClr val="accent5">
                    <a:lumMod val="60000"/>
                    <a:lumOff val="40000"/>
                    <a:alpha val="70000"/>
                  </a:schemeClr>
                </a:glo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961-454B-9758-62AAF29A4D74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>
                  <a:glow rad="63500">
                    <a:schemeClr val="accent5">
                      <a:lumMod val="60000"/>
                      <a:lumOff val="40000"/>
                      <a:alpha val="70000"/>
                    </a:schemeClr>
                  </a:glow>
                </a:effectLst>
              </c:spPr>
            </c:marker>
            <c:bubble3D val="0"/>
            <c:spPr>
              <a:ln w="12700" cap="rnd">
                <a:solidFill>
                  <a:srgbClr val="00B0F0"/>
                </a:solidFill>
                <a:round/>
              </a:ln>
              <a:effectLst>
                <a:glow rad="63500">
                  <a:schemeClr val="accent5">
                    <a:lumMod val="60000"/>
                    <a:lumOff val="40000"/>
                    <a:alpha val="70000"/>
                  </a:schemeClr>
                </a:glo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961-454B-9758-62AAF29A4D74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>
                  <a:glow rad="63500">
                    <a:schemeClr val="accent5">
                      <a:lumMod val="60000"/>
                      <a:lumOff val="40000"/>
                      <a:alpha val="70000"/>
                    </a:schemeClr>
                  </a:glow>
                </a:effectLst>
              </c:spPr>
            </c:marker>
            <c:bubble3D val="0"/>
            <c:spPr>
              <a:ln w="15875" cap="rnd">
                <a:solidFill>
                  <a:srgbClr val="00B0F0"/>
                </a:solidFill>
                <a:round/>
              </a:ln>
              <a:effectLst>
                <a:glow rad="63500">
                  <a:schemeClr val="accent5">
                    <a:lumMod val="60000"/>
                    <a:lumOff val="40000"/>
                    <a:alpha val="70000"/>
                  </a:schemeClr>
                </a:glo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961-454B-9758-62AAF29A4D74}"/>
              </c:ext>
            </c:extLst>
          </c:dPt>
          <c:dPt>
            <c:idx val="4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>
                  <a:glow rad="63500">
                    <a:schemeClr val="accent5">
                      <a:lumMod val="60000"/>
                      <a:lumOff val="40000"/>
                      <a:alpha val="70000"/>
                    </a:schemeClr>
                  </a:glow>
                </a:effectLst>
              </c:spPr>
            </c:marker>
            <c:bubble3D val="0"/>
            <c:spPr>
              <a:ln w="19050" cap="rnd">
                <a:solidFill>
                  <a:srgbClr val="00B0F0"/>
                </a:solidFill>
                <a:round/>
              </a:ln>
              <a:effectLst>
                <a:glow rad="63500">
                  <a:schemeClr val="accent5">
                    <a:lumMod val="60000"/>
                    <a:lumOff val="40000"/>
                    <a:alpha val="70000"/>
                  </a:schemeClr>
                </a:glo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961-454B-9758-62AAF29A4D74}"/>
              </c:ext>
            </c:extLst>
          </c:dPt>
          <c:dPt>
            <c:idx val="5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>
                  <a:glow rad="63500">
                    <a:srgbClr val="FFFF00">
                      <a:alpha val="70000"/>
                    </a:srgbClr>
                  </a:glow>
                </a:effectLst>
              </c:spPr>
            </c:marker>
            <c:bubble3D val="0"/>
            <c:spPr>
              <a:ln w="15875" cap="rnd">
                <a:solidFill>
                  <a:schemeClr val="accent4"/>
                </a:solidFill>
                <a:round/>
              </a:ln>
              <a:effectLst>
                <a:glow rad="63500">
                  <a:srgbClr val="FFFF00">
                    <a:alpha val="70000"/>
                  </a:srgbClr>
                </a:glo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961-454B-9758-62AAF29A4D74}"/>
              </c:ext>
            </c:extLst>
          </c:dPt>
          <c:dPt>
            <c:idx val="6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>
                  <a:glow rad="63500">
                    <a:srgbClr val="FFFF00">
                      <a:alpha val="70000"/>
                    </a:srgbClr>
                  </a:glow>
                </a:effectLst>
              </c:spPr>
            </c:marker>
            <c:bubble3D val="0"/>
            <c:spPr>
              <a:ln w="34925" cap="rnd">
                <a:solidFill>
                  <a:srgbClr val="FEE100"/>
                </a:solidFill>
                <a:round/>
              </a:ln>
              <a:effectLst>
                <a:glow rad="63500">
                  <a:srgbClr val="FFFF00">
                    <a:alpha val="70000"/>
                  </a:srgbClr>
                </a:glo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B961-454B-9758-62AAF29A4D74}"/>
              </c:ext>
            </c:extLst>
          </c:dPt>
          <c:dPt>
            <c:idx val="7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>
                  <a:glow rad="63500">
                    <a:srgbClr val="FFFF00">
                      <a:alpha val="70000"/>
                    </a:srgbClr>
                  </a:glow>
                </a:effectLst>
              </c:spPr>
            </c:marker>
            <c:bubble3D val="0"/>
            <c:spPr>
              <a:ln w="19050" cap="rnd">
                <a:solidFill>
                  <a:srgbClr val="FEE100"/>
                </a:solidFill>
                <a:round/>
              </a:ln>
              <a:effectLst>
                <a:glow rad="63500">
                  <a:srgbClr val="FFFF00">
                    <a:alpha val="70000"/>
                  </a:srgbClr>
                </a:glo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B961-454B-9758-62AAF29A4D74}"/>
              </c:ext>
            </c:extLst>
          </c:dPt>
          <c:dPt>
            <c:idx val="8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>
                  <a:glow rad="63500">
                    <a:srgbClr val="FFFF00">
                      <a:alpha val="70000"/>
                    </a:srgbClr>
                  </a:glow>
                </a:effectLst>
              </c:spPr>
            </c:marker>
            <c:bubble3D val="0"/>
            <c:spPr>
              <a:ln w="19050" cap="rnd">
                <a:noFill/>
                <a:round/>
              </a:ln>
              <a:effectLst>
                <a:glow rad="63500">
                  <a:srgbClr val="FFFF00">
                    <a:alpha val="70000"/>
                  </a:srgbClr>
                </a:glo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B961-454B-9758-62AAF29A4D74}"/>
              </c:ext>
            </c:extLst>
          </c:dPt>
          <c:dLbls>
            <c:dLbl>
              <c:idx val="0"/>
              <c:layout>
                <c:manualLayout>
                  <c:x val="-1.0787486515641855E-3"/>
                  <c:y val="-2.2088353413654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961-454B-9758-62AAF29A4D7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2.40963855421686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961-454B-9758-62AAF29A4D7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2362459546925568E-3"/>
                  <c:y val="-2.6104417670682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961-454B-9758-62AAF29A4D7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0503914283441843E-3"/>
                  <c:y val="-2.00803212851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961-454B-9758-62AAF29A4D7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-1.20481927710843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961-454B-9758-62AAF29A4D7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-2.00803212851405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961-454B-9758-62AAF29A4D7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6949152542372985E-2"/>
                  <c:y val="-4.81927710843373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B961-454B-9758-62AAF29A4D7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4.4864095377908371E-2"/>
                  <c:y val="-5.0653381573176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B961-454B-9758-62AAF29A4D7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3003358690333302E-2"/>
                  <c:y val="0.28254618845123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dirty="0">
                        <a:solidFill>
                          <a:srgbClr val="002060"/>
                        </a:solidFill>
                      </a:rPr>
                      <a:t>1.530.697.218,74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B961-454B-9758-62AAF29A4D74}"/>
                </c:ext>
                <c:ext xmlns:c15="http://schemas.microsoft.com/office/drawing/2012/chart" uri="{CE6537A1-D6FC-4f65-9D91-7224C49458BB}">
                  <c15:layout>
                    <c:manualLayout>
                      <c:w val="0.20798356243605143"/>
                      <c:h val="0.1272377084180227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bg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Hoja1!$C$6:$K$6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xVal>
          <c:yVal>
            <c:numRef>
              <c:f>Hoja1!$C$7:$K$7</c:f>
              <c:numCache>
                <c:formatCode>#,##0</c:formatCode>
                <c:ptCount val="9"/>
                <c:pt idx="0">
                  <c:v>1332957155</c:v>
                </c:pt>
                <c:pt idx="1">
                  <c:v>1595673268</c:v>
                </c:pt>
                <c:pt idx="2">
                  <c:v>1448689044.4400001</c:v>
                </c:pt>
                <c:pt idx="3">
                  <c:v>1797097743.7300003</c:v>
                </c:pt>
                <c:pt idx="4">
                  <c:v>2144211455.7699997</c:v>
                </c:pt>
                <c:pt idx="5">
                  <c:v>1949582802.3200002</c:v>
                </c:pt>
                <c:pt idx="6">
                  <c:v>1772572901.6800005</c:v>
                </c:pt>
                <c:pt idx="7">
                  <c:v>1634473248.8099999</c:v>
                </c:pt>
                <c:pt idx="8">
                  <c:v>1725008304.9199982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2-B961-454B-9758-62AAF29A4D7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-593714000"/>
        <c:axId val="-593700944"/>
        <c:extLst xmlns:c16r2="http://schemas.microsoft.com/office/drawing/2015/06/chart"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Hoja1!$B$6</c15:sqref>
                        </c15:formulaRef>
                      </c:ext>
                    </c:extLst>
                    <c:strCache>
                      <c:ptCount val="1"/>
                      <c:pt idx="0">
                        <c:v>GESTION</c:v>
                      </c:pt>
                    </c:strCache>
                  </c:strRef>
                </c:tx>
                <c:spPr>
                  <a:ln w="1905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dLbls>
                  <c:dLbl>
                    <c:idx val="8"/>
                    <c:layout>
                      <c:manualLayout>
                        <c:x val="-5.3937432578209281E-3"/>
                        <c:y val="0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6r2="http://schemas.microsoft.com/office/drawing/2015/06/chart">
                      <c:ext xmlns:c16="http://schemas.microsoft.com/office/drawing/2014/chart" uri="{C3380CC4-5D6E-409C-BE32-E72D297353CC}">
                        <c16:uniqueId val="{00000013-B961-454B-9758-62AAF29A4D74}"/>
                      </c:ext>
                      <c:ext uri="{CE6537A1-D6FC-4f65-9D91-7224C49458BB}"/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E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6r2="http://schemas.microsoft.com/office/drawing/2015/06/chart"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Hoja1!$C$6:$K$6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</c:numCache>
                  </c:numRef>
                </c:xVal>
                <c:y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Hoja1!$C$6:$K$6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</c:numCache>
                  </c:numRef>
                </c:yVal>
                <c:smooth val="0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14-B961-454B-9758-62AAF29A4D74}"/>
                  </c:ext>
                </c:extLst>
              </c15:ser>
            </c15:filteredScatterSeries>
          </c:ext>
        </c:extLst>
      </c:scatterChart>
      <c:valAx>
        <c:axId val="-593714000"/>
        <c:scaling>
          <c:orientation val="minMax"/>
          <c:max val="2019"/>
          <c:min val="20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-593700944"/>
        <c:crosses val="autoZero"/>
        <c:crossBetween val="midCat"/>
      </c:valAx>
      <c:valAx>
        <c:axId val="-593700944"/>
        <c:scaling>
          <c:orientation val="minMax"/>
          <c:min val="1200000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-593714000"/>
        <c:crosses val="autoZero"/>
        <c:crossBetween val="midCat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2919979084903837E-2"/>
          <c:y val="5.6943603704760801E-2"/>
          <c:w val="0.74864018241481423"/>
          <c:h val="0.6965053805597287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'WAYNA '!$F$5</c:f>
              <c:strCache>
                <c:ptCount val="1"/>
                <c:pt idx="0">
                  <c:v>USUARIOS [millones]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'WAYNA '!$D$6:$E$9</c:f>
              <c:multiLvlStrCache>
                <c:ptCount val="4"/>
                <c:lvl>
                  <c:pt idx="0">
                    <c:v>SARIRI</c:v>
                  </c:pt>
                  <c:pt idx="1">
                    <c:v>WAYNABUS</c:v>
                  </c:pt>
                  <c:pt idx="2">
                    <c:v>WAYNABUS</c:v>
                  </c:pt>
                  <c:pt idx="3">
                    <c:v>WAYNABUS</c:v>
                  </c:pt>
                </c:lvl>
                <c:lvl>
                  <c:pt idx="0">
                    <c:v>2015</c:v>
                  </c:pt>
                  <c:pt idx="1">
                    <c:v>2016</c:v>
                  </c:pt>
                  <c:pt idx="2">
                    <c:v>2017</c:v>
                  </c:pt>
                  <c:pt idx="3">
                    <c:v>2018</c:v>
                  </c:pt>
                </c:lvl>
              </c:multiLvlStrCache>
            </c:multiLvlStrRef>
          </c:cat>
          <c:val>
            <c:numRef>
              <c:f>'WAYNA '!$F$6:$F$9</c:f>
              <c:numCache>
                <c:formatCode>General</c:formatCode>
                <c:ptCount val="4"/>
                <c:pt idx="0">
                  <c:v>0.8</c:v>
                </c:pt>
                <c:pt idx="1">
                  <c:v>3.9</c:v>
                </c:pt>
                <c:pt idx="2">
                  <c:v>5.7</c:v>
                </c:pt>
                <c:pt idx="3">
                  <c:v>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24F-452E-A08B-44705901D333}"/>
            </c:ext>
          </c:extLst>
        </c:ser>
        <c:ser>
          <c:idx val="1"/>
          <c:order val="1"/>
          <c:tx>
            <c:strRef>
              <c:f>'WAYNA '!$G$5</c:f>
              <c:strCache>
                <c:ptCount val="1"/>
                <c:pt idx="0">
                  <c:v>RECAUDO [Bs]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rgbClr val="FFC000"/>
              </a:contourClr>
            </a:sp3d>
          </c:spPr>
          <c:invertIfNegative val="0"/>
          <c:dLbls>
            <c:dLbl>
              <c:idx val="0"/>
              <c:layout>
                <c:manualLayout>
                  <c:x val="-1.2731334408019993E-17"/>
                  <c:y val="-8.3333333333333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24F-452E-A08B-44705901D33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6.9444444444444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24F-452E-A08B-44705901D33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5555555555556061E-3"/>
                  <c:y val="-6.018518518518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24F-452E-A08B-44705901D33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111111111111009E-2"/>
                  <c:y val="-8.79629629629629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24F-452E-A08B-44705901D33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'WAYNA '!$D$6:$E$9</c:f>
              <c:multiLvlStrCache>
                <c:ptCount val="4"/>
                <c:lvl>
                  <c:pt idx="0">
                    <c:v>SARIRI</c:v>
                  </c:pt>
                  <c:pt idx="1">
                    <c:v>WAYNABUS</c:v>
                  </c:pt>
                  <c:pt idx="2">
                    <c:v>WAYNABUS</c:v>
                  </c:pt>
                  <c:pt idx="3">
                    <c:v>WAYNABUS</c:v>
                  </c:pt>
                </c:lvl>
                <c:lvl>
                  <c:pt idx="0">
                    <c:v>2015</c:v>
                  </c:pt>
                  <c:pt idx="1">
                    <c:v>2016</c:v>
                  </c:pt>
                  <c:pt idx="2">
                    <c:v>2017</c:v>
                  </c:pt>
                  <c:pt idx="3">
                    <c:v>2018</c:v>
                  </c:pt>
                </c:lvl>
              </c:multiLvlStrCache>
            </c:multiLvlStrRef>
          </c:cat>
          <c:val>
            <c:numRef>
              <c:f>'WAYNA '!$G$6:$G$9</c:f>
              <c:numCache>
                <c:formatCode>#,##0</c:formatCode>
                <c:ptCount val="4"/>
                <c:pt idx="0">
                  <c:v>1024000</c:v>
                </c:pt>
                <c:pt idx="1">
                  <c:v>5230000</c:v>
                </c:pt>
                <c:pt idx="2">
                  <c:v>7576000</c:v>
                </c:pt>
                <c:pt idx="3">
                  <c:v>7700000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24F-452E-A08B-44705901D3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-593710736"/>
        <c:axId val="-593699856"/>
        <c:axId val="-588019152"/>
      </c:bar3DChart>
      <c:catAx>
        <c:axId val="-59371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-593699856"/>
        <c:crosses val="autoZero"/>
        <c:auto val="1"/>
        <c:lblAlgn val="ctr"/>
        <c:lblOffset val="100"/>
        <c:noMultiLvlLbl val="0"/>
      </c:catAx>
      <c:valAx>
        <c:axId val="-5936998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-593710736"/>
        <c:crosses val="autoZero"/>
        <c:crossBetween val="between"/>
      </c:valAx>
      <c:serAx>
        <c:axId val="-58801915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-593699856"/>
        <c:crosses val="autoZero"/>
      </c:ser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000820492594155"/>
          <c:y val="0.92314001373759935"/>
          <c:w val="0.45496535834657209"/>
          <c:h val="7.6859986262400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round/>
    </a:ln>
    <a:effectLst/>
  </c:spPr>
  <c:txPr>
    <a:bodyPr/>
    <a:lstStyle/>
    <a:p>
      <a:pPr>
        <a:defRPr sz="1100">
          <a:solidFill>
            <a:srgbClr val="002060"/>
          </a:solidFill>
        </a:defRPr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1197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22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900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18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900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00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9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18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C8908-E1D7-4CD4-B707-47A080B06F8E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B6C426E-F16C-422F-B518-9558ADB11575}">
      <dgm:prSet phldrT="[Texto]" custT="1"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r>
            <a:rPr kumimoji="0" lang="es-ES" sz="1800" b="1" i="0" u="none" strike="noStrike" cap="none" spc="0" normalizeH="0" baseline="0" noProof="0" dirty="0">
              <a:ln/>
              <a:solidFill>
                <a:srgbClr val="002060"/>
              </a:solidFill>
              <a:effectLst/>
              <a:uLnTx/>
              <a:uFillTx/>
              <a:latin typeface="Calibri Light" panose="020F0302020204030204"/>
              <a:ea typeface="+mj-ea"/>
              <a:cs typeface="Arabic Typesetting" panose="03020402040406030203" pitchFamily="66" charset="-78"/>
            </a:rPr>
            <a:t>PROGRAMA DEFENSA Y RESTITUCIÓN DE DERECHOS</a:t>
          </a:r>
          <a:endParaRPr lang="es-ES" sz="1800" b="1" i="0" dirty="0">
            <a:solidFill>
              <a:srgbClr val="002060"/>
            </a:solidFill>
            <a:effectLst/>
          </a:endParaRPr>
        </a:p>
      </dgm:t>
    </dgm:pt>
    <dgm:pt modelId="{528B7087-4225-4649-8AB1-79EAE9C49707}" type="parTrans" cxnId="{961E2122-1F94-4EB0-AAD7-833725AE5094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4E7A56D1-69A4-45F1-866E-5E5528959BF7}" type="sibTrans" cxnId="{961E2122-1F94-4EB0-AAD7-833725AE5094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FFBCB138-F936-4877-A307-A752B842DBFE}">
      <dgm:prSet phldrT="[Texto]" custT="1"/>
      <dgm:spPr/>
      <dgm:t>
        <a:bodyPr/>
        <a:lstStyle/>
        <a:p>
          <a:r>
            <a:rPr lang="es-ES" sz="2000" b="1" dirty="0">
              <a:solidFill>
                <a:srgbClr val="002060"/>
              </a:solidFill>
              <a:effectLst/>
            </a:rPr>
            <a:t>525</a:t>
          </a:r>
          <a:r>
            <a:rPr lang="es-ES" sz="1800" b="1" dirty="0">
              <a:solidFill>
                <a:srgbClr val="002060"/>
              </a:solidFill>
              <a:effectLst/>
            </a:rPr>
            <a:t> </a:t>
          </a:r>
        </a:p>
        <a:p>
          <a:r>
            <a:rPr lang="es-ES" sz="16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Maltratos </a:t>
          </a:r>
          <a:r>
            <a:rPr lang="es-ES" sz="1600" b="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Intervenidos</a:t>
          </a:r>
          <a:r>
            <a:rPr lang="es-ES" sz="16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     </a:t>
          </a:r>
          <a:endParaRPr lang="es-ES" sz="1600" b="1" dirty="0">
            <a:solidFill>
              <a:srgbClr val="002060"/>
            </a:solidFill>
            <a:effectLst/>
          </a:endParaRPr>
        </a:p>
      </dgm:t>
    </dgm:pt>
    <dgm:pt modelId="{69D446BE-7874-45A2-B051-08C5C6E0EC98}" type="parTrans" cxnId="{A2B253D6-A275-46C2-8B4B-6F9EBD56E86E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9519D191-72DD-410F-BC52-130366092119}" type="sibTrans" cxnId="{A2B253D6-A275-46C2-8B4B-6F9EBD56E86E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A19C432C-CEF6-4870-9818-78B1391B90D4}">
      <dgm:prSet phldrT="[Texto]" custT="1"/>
      <dgm:spPr/>
      <dgm:t>
        <a:bodyPr/>
        <a:lstStyle/>
        <a:p>
          <a:r>
            <a:rPr lang="es-ES" sz="2000" b="1" dirty="0">
              <a:solidFill>
                <a:srgbClr val="002060"/>
              </a:solidFill>
              <a:effectLst/>
            </a:rPr>
            <a:t>87</a:t>
          </a:r>
          <a:r>
            <a:rPr lang="es-ES" sz="1600" b="1" dirty="0">
              <a:solidFill>
                <a:srgbClr val="002060"/>
              </a:solidFill>
              <a:effectLst/>
            </a:rPr>
            <a:t> Extraviados</a:t>
          </a:r>
        </a:p>
        <a:p>
          <a:r>
            <a:rPr lang="es-ES" sz="1600" b="0" dirty="0">
              <a:solidFill>
                <a:srgbClr val="002060"/>
              </a:solidFill>
              <a:effectLst/>
            </a:rPr>
            <a:t>Restituidos en sus Hogares </a:t>
          </a:r>
        </a:p>
      </dgm:t>
    </dgm:pt>
    <dgm:pt modelId="{58BA9589-6FFD-4F43-801C-9299066A5F9A}" type="parTrans" cxnId="{CA9A3B1E-AA87-447E-B8ED-417A0D571539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F060B0C5-25A5-4AF8-B54C-D997CC089984}" type="sibTrans" cxnId="{CA9A3B1E-AA87-447E-B8ED-417A0D571539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6DFEA84F-9333-4867-AC04-C7A3FCA9241C}">
      <dgm:prSet phldrT="[Texto]" custT="1"/>
      <dgm:spPr/>
      <dgm:t>
        <a:bodyPr/>
        <a:lstStyle/>
        <a:p>
          <a:r>
            <a:rPr lang="es-ES" sz="2000" b="1" dirty="0">
              <a:solidFill>
                <a:srgbClr val="002060"/>
              </a:solidFill>
              <a:effectLst/>
            </a:rPr>
            <a:t>90</a:t>
          </a:r>
          <a:r>
            <a:rPr lang="es-ES" sz="1600" b="1" dirty="0">
              <a:solidFill>
                <a:srgbClr val="002060"/>
              </a:solidFill>
              <a:effectLst/>
            </a:rPr>
            <a:t> Abandonos </a:t>
          </a:r>
          <a:r>
            <a:rPr lang="es-ES" sz="1600" b="0" dirty="0">
              <a:solidFill>
                <a:srgbClr val="002060"/>
              </a:solidFill>
              <a:effectLst/>
            </a:rPr>
            <a:t>Atención Psico- social</a:t>
          </a:r>
        </a:p>
      </dgm:t>
    </dgm:pt>
    <dgm:pt modelId="{D9FF7A98-F6D0-44FD-85E3-3691D0C5AE8C}" type="parTrans" cxnId="{8CA94A8A-44EA-4EE5-A808-6F2C661EB98B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076F0CA7-0ABC-47F4-831E-FC6C5E8B70D2}" type="sibTrans" cxnId="{8CA94A8A-44EA-4EE5-A808-6F2C661EB98B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E12E9CF4-ECCA-45A5-B08C-31F1BC002B1E}">
      <dgm:prSet phldrT="[Texto]" custT="1"/>
      <dgm:spPr/>
      <dgm:t>
        <a:bodyPr/>
        <a:lstStyle/>
        <a:p>
          <a:r>
            <a:rPr lang="es-ES" sz="2000" b="1" dirty="0">
              <a:solidFill>
                <a:srgbClr val="002060"/>
              </a:solidFill>
              <a:effectLst/>
            </a:rPr>
            <a:t>212 </a:t>
          </a:r>
        </a:p>
        <a:p>
          <a:r>
            <a:rPr lang="es-ES" sz="1600" b="1" dirty="0">
              <a:solidFill>
                <a:srgbClr val="002060"/>
              </a:solidFill>
              <a:effectLst/>
            </a:rPr>
            <a:t>Despojo</a:t>
          </a:r>
        </a:p>
        <a:p>
          <a:r>
            <a:rPr lang="es-ES" sz="1600" b="0" dirty="0">
              <a:solidFill>
                <a:srgbClr val="002060"/>
              </a:solidFill>
              <a:effectLst/>
            </a:rPr>
            <a:t>Atención Psico- social</a:t>
          </a:r>
        </a:p>
      </dgm:t>
    </dgm:pt>
    <dgm:pt modelId="{DD229652-7036-4C29-A9F7-07C78171DD46}" type="parTrans" cxnId="{C05C1D2C-F0B8-4110-8507-10FB7B8C4087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58769A95-4DE2-4123-A573-6032B651FE2D}" type="sibTrans" cxnId="{C05C1D2C-F0B8-4110-8507-10FB7B8C4087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B2D20CA3-054E-4B91-9C26-3CABE3C0B21D}">
      <dgm:prSet phldrT="[Texto]" custT="1"/>
      <dgm:spPr/>
      <dgm:t>
        <a:bodyPr/>
        <a:lstStyle/>
        <a:p>
          <a:r>
            <a:rPr lang="es-ES" sz="2000" b="1" dirty="0">
              <a:solidFill>
                <a:srgbClr val="002060"/>
              </a:solidFill>
              <a:effectLst/>
            </a:rPr>
            <a:t>41</a:t>
          </a:r>
          <a:r>
            <a:rPr lang="es-ES" sz="1800" b="1" dirty="0">
              <a:solidFill>
                <a:srgbClr val="002060"/>
              </a:solidFill>
              <a:effectLst/>
            </a:rPr>
            <a:t> </a:t>
          </a:r>
          <a:r>
            <a:rPr lang="es-ES" sz="16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Problemas Laborales </a:t>
          </a:r>
        </a:p>
        <a:p>
          <a:r>
            <a:rPr lang="es-ES" sz="1600" b="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Resueltos</a:t>
          </a:r>
          <a:r>
            <a:rPr lang="es-ES" sz="16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 </a:t>
          </a:r>
          <a:endParaRPr lang="es-ES" sz="1600" b="1" dirty="0">
            <a:solidFill>
              <a:srgbClr val="002060"/>
            </a:solidFill>
            <a:effectLst/>
          </a:endParaRPr>
        </a:p>
      </dgm:t>
    </dgm:pt>
    <dgm:pt modelId="{5119D880-426D-4BFB-B79D-36B8149E4D80}" type="parTrans" cxnId="{679FCC00-092A-4A8D-B1A4-EA2B1DBEC761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7448F86A-2071-4BB1-A288-21789814D019}" type="sibTrans" cxnId="{679FCC00-092A-4A8D-B1A4-EA2B1DBEC761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24CAD997-59FF-4953-AD09-B0CB3C14C317}">
      <dgm:prSet phldrT="[Texto]" custT="1"/>
      <dgm:spPr/>
      <dgm:t>
        <a:bodyPr/>
        <a:lstStyle/>
        <a:p>
          <a:r>
            <a:rPr lang="es-ES" sz="2000" b="1" dirty="0">
              <a:solidFill>
                <a:srgbClr val="002060"/>
              </a:solidFill>
              <a:effectLst/>
            </a:rPr>
            <a:t>979 </a:t>
          </a:r>
          <a:r>
            <a:rPr lang="es-ES" sz="15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Orientaciones </a:t>
          </a:r>
          <a:r>
            <a:rPr lang="es-ES" sz="1500" b="0" dirty="0" err="1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Psico</a:t>
          </a:r>
          <a:r>
            <a:rPr lang="es-ES" sz="1500" b="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-Socio-Legales</a:t>
          </a:r>
          <a:endParaRPr lang="es-ES" sz="1500" b="0" dirty="0">
            <a:solidFill>
              <a:srgbClr val="002060"/>
            </a:solidFill>
            <a:effectLst/>
          </a:endParaRPr>
        </a:p>
      </dgm:t>
    </dgm:pt>
    <dgm:pt modelId="{70DD25E5-A72E-4A64-BE5E-0ACB29CBF64B}" type="parTrans" cxnId="{271E6579-ADB8-4EE4-8158-94C761B1DBD9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9ADD4B47-B698-4C88-948D-C98F7196F45A}" type="sibTrans" cxnId="{271E6579-ADB8-4EE4-8158-94C761B1DBD9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35BF427E-55CD-4D98-913F-E562BDCD29E7}">
      <dgm:prSet phldrT="[Texto]" custT="1"/>
      <dgm:spPr/>
      <dgm:t>
        <a:bodyPr/>
        <a:lstStyle/>
        <a:p>
          <a:r>
            <a:rPr lang="es-ES" sz="2000" b="1" dirty="0">
              <a:solidFill>
                <a:srgbClr val="002060"/>
              </a:solidFill>
              <a:effectLst/>
            </a:rPr>
            <a:t>41</a:t>
          </a:r>
          <a:r>
            <a:rPr lang="es-ES" sz="1800" b="1" dirty="0">
              <a:solidFill>
                <a:srgbClr val="002060"/>
              </a:solidFill>
              <a:effectLst/>
            </a:rPr>
            <a:t> </a:t>
          </a:r>
          <a:r>
            <a:rPr lang="es-ES" sz="1500" b="1" dirty="0">
              <a:solidFill>
                <a:srgbClr val="002060"/>
              </a:solidFill>
              <a:effectLst/>
            </a:rPr>
            <a:t>Desaparecidos</a:t>
          </a:r>
          <a:r>
            <a:rPr lang="es-ES" sz="1600" b="1" dirty="0">
              <a:solidFill>
                <a:srgbClr val="002060"/>
              </a:solidFill>
              <a:effectLst/>
            </a:rPr>
            <a:t> </a:t>
          </a:r>
          <a:r>
            <a:rPr lang="es-ES" sz="1600" b="0" dirty="0">
              <a:solidFill>
                <a:srgbClr val="002060"/>
              </a:solidFill>
              <a:effectLst/>
            </a:rPr>
            <a:t>Reportados</a:t>
          </a:r>
        </a:p>
      </dgm:t>
    </dgm:pt>
    <dgm:pt modelId="{0314B686-735B-45F4-AEEC-8D89284DED59}" type="parTrans" cxnId="{240D62B8-86CE-4E79-8528-E9D1ED022110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815DBE19-88B7-43B4-8CF3-CB12305927F1}" type="sibTrans" cxnId="{240D62B8-86CE-4E79-8528-E9D1ED022110}">
      <dgm:prSet/>
      <dgm:spPr/>
      <dgm:t>
        <a:bodyPr/>
        <a:lstStyle/>
        <a:p>
          <a:endParaRPr lang="es-ES">
            <a:solidFill>
              <a:srgbClr val="002060"/>
            </a:solidFill>
            <a:effectLst/>
          </a:endParaRPr>
        </a:p>
      </dgm:t>
    </dgm:pt>
    <dgm:pt modelId="{3AC32E91-CD51-4DDF-B1C6-91E1ECC4F6EF}" type="pres">
      <dgm:prSet presAssocID="{5C3C8908-E1D7-4CD4-B707-47A080B06F8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B8F2813-28D8-47A1-B8E3-AA7DBC506DBF}" type="pres">
      <dgm:prSet presAssocID="{8B6C426E-F16C-422F-B518-9558ADB11575}" presName="centerShape" presStyleLbl="node0" presStyleIdx="0" presStyleCnt="1" custScaleX="173242" custScaleY="138635"/>
      <dgm:spPr/>
      <dgm:t>
        <a:bodyPr/>
        <a:lstStyle/>
        <a:p>
          <a:endParaRPr lang="es-ES"/>
        </a:p>
      </dgm:t>
    </dgm:pt>
    <dgm:pt modelId="{AEF15780-FEA7-4E3E-9797-42B43DD56680}" type="pres">
      <dgm:prSet presAssocID="{69D446BE-7874-45A2-B051-08C5C6E0EC98}" presName="parTrans" presStyleLbl="sibTrans2D1" presStyleIdx="0" presStyleCnt="7" custScaleX="113627" custScaleY="107422"/>
      <dgm:spPr/>
      <dgm:t>
        <a:bodyPr/>
        <a:lstStyle/>
        <a:p>
          <a:endParaRPr lang="es-ES"/>
        </a:p>
      </dgm:t>
    </dgm:pt>
    <dgm:pt modelId="{C4C5FA46-E281-4606-9C1C-8721957E56B8}" type="pres">
      <dgm:prSet presAssocID="{69D446BE-7874-45A2-B051-08C5C6E0EC98}" presName="connectorText" presStyleLbl="sibTrans2D1" presStyleIdx="0" presStyleCnt="7"/>
      <dgm:spPr/>
      <dgm:t>
        <a:bodyPr/>
        <a:lstStyle/>
        <a:p>
          <a:endParaRPr lang="es-ES"/>
        </a:p>
      </dgm:t>
    </dgm:pt>
    <dgm:pt modelId="{A1F75F95-151A-4560-BFE0-B74028FFE8FA}" type="pres">
      <dgm:prSet presAssocID="{FFBCB138-F936-4877-A307-A752B842DBFE}" presName="node" presStyleLbl="node1" presStyleIdx="0" presStyleCnt="7" custScaleX="11822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89A87C-8C45-46B5-BE55-13C871A386F2}" type="pres">
      <dgm:prSet presAssocID="{58BA9589-6FFD-4F43-801C-9299066A5F9A}" presName="parTrans" presStyleLbl="sibTrans2D1" presStyleIdx="1" presStyleCnt="7" custScaleX="105660" custScaleY="92982"/>
      <dgm:spPr/>
      <dgm:t>
        <a:bodyPr/>
        <a:lstStyle/>
        <a:p>
          <a:endParaRPr lang="es-ES"/>
        </a:p>
      </dgm:t>
    </dgm:pt>
    <dgm:pt modelId="{89E78736-922D-4FDD-8E0F-9E0EE7A3A431}" type="pres">
      <dgm:prSet presAssocID="{58BA9589-6FFD-4F43-801C-9299066A5F9A}" presName="connectorText" presStyleLbl="sibTrans2D1" presStyleIdx="1" presStyleCnt="7"/>
      <dgm:spPr/>
      <dgm:t>
        <a:bodyPr/>
        <a:lstStyle/>
        <a:p>
          <a:endParaRPr lang="es-ES"/>
        </a:p>
      </dgm:t>
    </dgm:pt>
    <dgm:pt modelId="{104C9BB0-0011-4B10-A0C9-961325585A7E}" type="pres">
      <dgm:prSet presAssocID="{A19C432C-CEF6-4870-9818-78B1391B90D4}" presName="node" presStyleLbl="node1" presStyleIdx="1" presStyleCnt="7" custScaleX="107516" custRadScaleRad="110991" custRadScaleInc="616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77F9ED-6F4D-4429-8AB3-9DB3570B3011}" type="pres">
      <dgm:prSet presAssocID="{D9FF7A98-F6D0-44FD-85E3-3691D0C5AE8C}" presName="parTrans" presStyleLbl="sibTrans2D1" presStyleIdx="2" presStyleCnt="7" custScaleX="113627" custScaleY="107422"/>
      <dgm:spPr/>
      <dgm:t>
        <a:bodyPr/>
        <a:lstStyle/>
        <a:p>
          <a:endParaRPr lang="es-ES"/>
        </a:p>
      </dgm:t>
    </dgm:pt>
    <dgm:pt modelId="{A29B34B5-965A-4D90-8A67-CB39E4419B27}" type="pres">
      <dgm:prSet presAssocID="{D9FF7A98-F6D0-44FD-85E3-3691D0C5AE8C}" presName="connectorText" presStyleLbl="sibTrans2D1" presStyleIdx="2" presStyleCnt="7"/>
      <dgm:spPr/>
      <dgm:t>
        <a:bodyPr/>
        <a:lstStyle/>
        <a:p>
          <a:endParaRPr lang="es-ES"/>
        </a:p>
      </dgm:t>
    </dgm:pt>
    <dgm:pt modelId="{F1999CC6-79E1-4357-9692-C83C2C153A8B}" type="pres">
      <dgm:prSet presAssocID="{6DFEA84F-9333-4867-AC04-C7A3FCA9241C}" presName="node" presStyleLbl="node1" presStyleIdx="2" presStyleCnt="7" custScaleX="121429" custScaleY="1071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62FC0E-B919-4C50-B43A-4BDD6992B282}" type="pres">
      <dgm:prSet presAssocID="{DD229652-7036-4C29-A9F7-07C78171DD46}" presName="parTrans" presStyleLbl="sibTrans2D1" presStyleIdx="3" presStyleCnt="7" custScaleX="113627" custScaleY="107422"/>
      <dgm:spPr/>
      <dgm:t>
        <a:bodyPr/>
        <a:lstStyle/>
        <a:p>
          <a:endParaRPr lang="es-ES"/>
        </a:p>
      </dgm:t>
    </dgm:pt>
    <dgm:pt modelId="{5E55C70B-C4A2-4A23-9E0F-C53918745839}" type="pres">
      <dgm:prSet presAssocID="{DD229652-7036-4C29-A9F7-07C78171DD46}" presName="connectorText" presStyleLbl="sibTrans2D1" presStyleIdx="3" presStyleCnt="7"/>
      <dgm:spPr/>
      <dgm:t>
        <a:bodyPr/>
        <a:lstStyle/>
        <a:p>
          <a:endParaRPr lang="es-ES"/>
        </a:p>
      </dgm:t>
    </dgm:pt>
    <dgm:pt modelId="{D7912763-1AAD-46C2-A138-D0202F450D07}" type="pres">
      <dgm:prSet presAssocID="{E12E9CF4-ECCA-45A5-B08C-31F1BC002B1E}" presName="node" presStyleLbl="node1" presStyleIdx="3" presStyleCnt="7" custScaleX="127693" custScaleY="104083" custRadScaleRad="104785" custRadScaleInc="-3225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AF2683-44E6-42E6-8A4F-0D554651836C}" type="pres">
      <dgm:prSet presAssocID="{70DD25E5-A72E-4A64-BE5E-0ACB29CBF64B}" presName="parTrans" presStyleLbl="sibTrans2D1" presStyleIdx="4" presStyleCnt="7" custScaleX="113627" custScaleY="107422"/>
      <dgm:spPr/>
      <dgm:t>
        <a:bodyPr/>
        <a:lstStyle/>
        <a:p>
          <a:endParaRPr lang="es-ES"/>
        </a:p>
      </dgm:t>
    </dgm:pt>
    <dgm:pt modelId="{B8AB71BD-6EB0-4CB2-8236-D97C170609F1}" type="pres">
      <dgm:prSet presAssocID="{70DD25E5-A72E-4A64-BE5E-0ACB29CBF64B}" presName="connectorText" presStyleLbl="sibTrans2D1" presStyleIdx="4" presStyleCnt="7"/>
      <dgm:spPr/>
      <dgm:t>
        <a:bodyPr/>
        <a:lstStyle/>
        <a:p>
          <a:endParaRPr lang="es-ES"/>
        </a:p>
      </dgm:t>
    </dgm:pt>
    <dgm:pt modelId="{25761B9D-1034-41C4-9077-B70A0FBB679F}" type="pres">
      <dgm:prSet presAssocID="{24CAD997-59FF-4953-AD09-B0CB3C14C317}" presName="node" presStyleLbl="node1" presStyleIdx="4" presStyleCnt="7" custScaleX="125916" custScaleY="10103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9078BF-F328-44C0-99B0-8B13B48C44B6}" type="pres">
      <dgm:prSet presAssocID="{0314B686-735B-45F4-AEEC-8D89284DED59}" presName="parTrans" presStyleLbl="sibTrans2D1" presStyleIdx="5" presStyleCnt="7" custScaleX="113627" custScaleY="107422"/>
      <dgm:spPr/>
      <dgm:t>
        <a:bodyPr/>
        <a:lstStyle/>
        <a:p>
          <a:endParaRPr lang="es-ES"/>
        </a:p>
      </dgm:t>
    </dgm:pt>
    <dgm:pt modelId="{CC836A15-3741-467E-A059-1907FBA29F6A}" type="pres">
      <dgm:prSet presAssocID="{0314B686-735B-45F4-AEEC-8D89284DED59}" presName="connectorText" presStyleLbl="sibTrans2D1" presStyleIdx="5" presStyleCnt="7"/>
      <dgm:spPr/>
      <dgm:t>
        <a:bodyPr/>
        <a:lstStyle/>
        <a:p>
          <a:endParaRPr lang="es-ES"/>
        </a:p>
      </dgm:t>
    </dgm:pt>
    <dgm:pt modelId="{89616B47-6EEA-4695-BEFC-7B82413FB53A}" type="pres">
      <dgm:prSet presAssocID="{35BF427E-55CD-4D98-913F-E562BDCD29E7}" presName="node" presStyleLbl="node1" presStyleIdx="5" presStyleCnt="7" custScaleX="124341" custScaleY="1165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56128E-AE5E-4E60-AA90-850B9071A245}" type="pres">
      <dgm:prSet presAssocID="{5119D880-426D-4BFB-B79D-36B8149E4D80}" presName="parTrans" presStyleLbl="sibTrans2D1" presStyleIdx="6" presStyleCnt="7" custScaleX="113627" custScaleY="107422"/>
      <dgm:spPr/>
      <dgm:t>
        <a:bodyPr/>
        <a:lstStyle/>
        <a:p>
          <a:endParaRPr lang="es-ES"/>
        </a:p>
      </dgm:t>
    </dgm:pt>
    <dgm:pt modelId="{905EF932-096B-48D7-BCD0-DAC105AAB374}" type="pres">
      <dgm:prSet presAssocID="{5119D880-426D-4BFB-B79D-36B8149E4D80}" presName="connectorText" presStyleLbl="sibTrans2D1" presStyleIdx="6" presStyleCnt="7"/>
      <dgm:spPr/>
      <dgm:t>
        <a:bodyPr/>
        <a:lstStyle/>
        <a:p>
          <a:endParaRPr lang="es-ES"/>
        </a:p>
      </dgm:t>
    </dgm:pt>
    <dgm:pt modelId="{05AF68BE-B832-4B09-B706-920D1819BB7F}" type="pres">
      <dgm:prSet presAssocID="{B2D20CA3-054E-4B91-9C26-3CABE3C0B21D}" presName="node" presStyleLbl="node1" presStyleIdx="6" presStyleCnt="7" custScaleX="1075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71E6579-ADB8-4EE4-8158-94C761B1DBD9}" srcId="{8B6C426E-F16C-422F-B518-9558ADB11575}" destId="{24CAD997-59FF-4953-AD09-B0CB3C14C317}" srcOrd="4" destOrd="0" parTransId="{70DD25E5-A72E-4A64-BE5E-0ACB29CBF64B}" sibTransId="{9ADD4B47-B698-4C88-948D-C98F7196F45A}"/>
    <dgm:cxn modelId="{C7D2A915-E570-4B55-AFAD-BE357FF1517F}" type="presOf" srcId="{0314B686-735B-45F4-AEEC-8D89284DED59}" destId="{CC836A15-3741-467E-A059-1907FBA29F6A}" srcOrd="1" destOrd="0" presId="urn:microsoft.com/office/officeart/2005/8/layout/radial5"/>
    <dgm:cxn modelId="{CE56DEC3-0BF9-4980-B226-E29EC402CC47}" type="presOf" srcId="{69D446BE-7874-45A2-B051-08C5C6E0EC98}" destId="{AEF15780-FEA7-4E3E-9797-42B43DD56680}" srcOrd="0" destOrd="0" presId="urn:microsoft.com/office/officeart/2005/8/layout/radial5"/>
    <dgm:cxn modelId="{68E7E888-15CD-4841-840A-9D3BA6D97860}" type="presOf" srcId="{B2D20CA3-054E-4B91-9C26-3CABE3C0B21D}" destId="{05AF68BE-B832-4B09-B706-920D1819BB7F}" srcOrd="0" destOrd="0" presId="urn:microsoft.com/office/officeart/2005/8/layout/radial5"/>
    <dgm:cxn modelId="{A2B253D6-A275-46C2-8B4B-6F9EBD56E86E}" srcId="{8B6C426E-F16C-422F-B518-9558ADB11575}" destId="{FFBCB138-F936-4877-A307-A752B842DBFE}" srcOrd="0" destOrd="0" parTransId="{69D446BE-7874-45A2-B051-08C5C6E0EC98}" sibTransId="{9519D191-72DD-410F-BC52-130366092119}"/>
    <dgm:cxn modelId="{C2B1C731-4416-4B84-8B35-31334C4D9CFB}" type="presOf" srcId="{DD229652-7036-4C29-A9F7-07C78171DD46}" destId="{2362FC0E-B919-4C50-B43A-4BDD6992B282}" srcOrd="0" destOrd="0" presId="urn:microsoft.com/office/officeart/2005/8/layout/radial5"/>
    <dgm:cxn modelId="{6D07053D-5DA7-429A-B31F-48DC1BE1328A}" type="presOf" srcId="{24CAD997-59FF-4953-AD09-B0CB3C14C317}" destId="{25761B9D-1034-41C4-9077-B70A0FBB679F}" srcOrd="0" destOrd="0" presId="urn:microsoft.com/office/officeart/2005/8/layout/radial5"/>
    <dgm:cxn modelId="{961E2122-1F94-4EB0-AAD7-833725AE5094}" srcId="{5C3C8908-E1D7-4CD4-B707-47A080B06F8E}" destId="{8B6C426E-F16C-422F-B518-9558ADB11575}" srcOrd="0" destOrd="0" parTransId="{528B7087-4225-4649-8AB1-79EAE9C49707}" sibTransId="{4E7A56D1-69A4-45F1-866E-5E5528959BF7}"/>
    <dgm:cxn modelId="{3AEE7DDE-91E8-4CBB-BF73-7A0B6E5957DC}" type="presOf" srcId="{DD229652-7036-4C29-A9F7-07C78171DD46}" destId="{5E55C70B-C4A2-4A23-9E0F-C53918745839}" srcOrd="1" destOrd="0" presId="urn:microsoft.com/office/officeart/2005/8/layout/radial5"/>
    <dgm:cxn modelId="{8CA94A8A-44EA-4EE5-A808-6F2C661EB98B}" srcId="{8B6C426E-F16C-422F-B518-9558ADB11575}" destId="{6DFEA84F-9333-4867-AC04-C7A3FCA9241C}" srcOrd="2" destOrd="0" parTransId="{D9FF7A98-F6D0-44FD-85E3-3691D0C5AE8C}" sibTransId="{076F0CA7-0ABC-47F4-831E-FC6C5E8B70D2}"/>
    <dgm:cxn modelId="{D3BF45DB-DE2D-4E51-825D-8F95F80D92A8}" type="presOf" srcId="{8B6C426E-F16C-422F-B518-9558ADB11575}" destId="{EB8F2813-28D8-47A1-B8E3-AA7DBC506DBF}" srcOrd="0" destOrd="0" presId="urn:microsoft.com/office/officeart/2005/8/layout/radial5"/>
    <dgm:cxn modelId="{DD5ED276-2BA0-4129-812E-B74B00EEC905}" type="presOf" srcId="{5C3C8908-E1D7-4CD4-B707-47A080B06F8E}" destId="{3AC32E91-CD51-4DDF-B1C6-91E1ECC4F6EF}" srcOrd="0" destOrd="0" presId="urn:microsoft.com/office/officeart/2005/8/layout/radial5"/>
    <dgm:cxn modelId="{FFF05212-51E0-49B9-A8A5-E744A61C3E28}" type="presOf" srcId="{FFBCB138-F936-4877-A307-A752B842DBFE}" destId="{A1F75F95-151A-4560-BFE0-B74028FFE8FA}" srcOrd="0" destOrd="0" presId="urn:microsoft.com/office/officeart/2005/8/layout/radial5"/>
    <dgm:cxn modelId="{C831466E-93C6-4321-B5B3-0874D576FD6E}" type="presOf" srcId="{0314B686-735B-45F4-AEEC-8D89284DED59}" destId="{E79078BF-F328-44C0-99B0-8B13B48C44B6}" srcOrd="0" destOrd="0" presId="urn:microsoft.com/office/officeart/2005/8/layout/radial5"/>
    <dgm:cxn modelId="{6123C8B6-A29D-437E-AE62-0639674737F9}" type="presOf" srcId="{58BA9589-6FFD-4F43-801C-9299066A5F9A}" destId="{0889A87C-8C45-46B5-BE55-13C871A386F2}" srcOrd="0" destOrd="0" presId="urn:microsoft.com/office/officeart/2005/8/layout/radial5"/>
    <dgm:cxn modelId="{679FCC00-092A-4A8D-B1A4-EA2B1DBEC761}" srcId="{8B6C426E-F16C-422F-B518-9558ADB11575}" destId="{B2D20CA3-054E-4B91-9C26-3CABE3C0B21D}" srcOrd="6" destOrd="0" parTransId="{5119D880-426D-4BFB-B79D-36B8149E4D80}" sibTransId="{7448F86A-2071-4BB1-A288-21789814D019}"/>
    <dgm:cxn modelId="{EFC6FF6E-5B26-4084-8324-D8171D74A59A}" type="presOf" srcId="{5119D880-426D-4BFB-B79D-36B8149E4D80}" destId="{7C56128E-AE5E-4E60-AA90-850B9071A245}" srcOrd="0" destOrd="0" presId="urn:microsoft.com/office/officeart/2005/8/layout/radial5"/>
    <dgm:cxn modelId="{D286D065-3BA5-4610-BA0A-E8686CBF7334}" type="presOf" srcId="{58BA9589-6FFD-4F43-801C-9299066A5F9A}" destId="{89E78736-922D-4FDD-8E0F-9E0EE7A3A431}" srcOrd="1" destOrd="0" presId="urn:microsoft.com/office/officeart/2005/8/layout/radial5"/>
    <dgm:cxn modelId="{5D453692-BF1A-48FF-9D57-5318C0FD87B5}" type="presOf" srcId="{69D446BE-7874-45A2-B051-08C5C6E0EC98}" destId="{C4C5FA46-E281-4606-9C1C-8721957E56B8}" srcOrd="1" destOrd="0" presId="urn:microsoft.com/office/officeart/2005/8/layout/radial5"/>
    <dgm:cxn modelId="{CA9A3B1E-AA87-447E-B8ED-417A0D571539}" srcId="{8B6C426E-F16C-422F-B518-9558ADB11575}" destId="{A19C432C-CEF6-4870-9818-78B1391B90D4}" srcOrd="1" destOrd="0" parTransId="{58BA9589-6FFD-4F43-801C-9299066A5F9A}" sibTransId="{F060B0C5-25A5-4AF8-B54C-D997CC089984}"/>
    <dgm:cxn modelId="{7F5FE8F5-AE5B-4809-A661-24C48354E323}" type="presOf" srcId="{35BF427E-55CD-4D98-913F-E562BDCD29E7}" destId="{89616B47-6EEA-4695-BEFC-7B82413FB53A}" srcOrd="0" destOrd="0" presId="urn:microsoft.com/office/officeart/2005/8/layout/radial5"/>
    <dgm:cxn modelId="{1DDD0534-7B14-406A-943A-1AFACB21EC87}" type="presOf" srcId="{E12E9CF4-ECCA-45A5-B08C-31F1BC002B1E}" destId="{D7912763-1AAD-46C2-A138-D0202F450D07}" srcOrd="0" destOrd="0" presId="urn:microsoft.com/office/officeart/2005/8/layout/radial5"/>
    <dgm:cxn modelId="{A3E5D0D4-BA1F-4A0F-9C1C-B520D2C57B8C}" type="presOf" srcId="{5119D880-426D-4BFB-B79D-36B8149E4D80}" destId="{905EF932-096B-48D7-BCD0-DAC105AAB374}" srcOrd="1" destOrd="0" presId="urn:microsoft.com/office/officeart/2005/8/layout/radial5"/>
    <dgm:cxn modelId="{A4904899-2017-42F4-93D5-9FB42811C215}" type="presOf" srcId="{70DD25E5-A72E-4A64-BE5E-0ACB29CBF64B}" destId="{B8AB71BD-6EB0-4CB2-8236-D97C170609F1}" srcOrd="1" destOrd="0" presId="urn:microsoft.com/office/officeart/2005/8/layout/radial5"/>
    <dgm:cxn modelId="{7544F502-2E07-411C-863B-8656D7735AD4}" type="presOf" srcId="{70DD25E5-A72E-4A64-BE5E-0ACB29CBF64B}" destId="{59AF2683-44E6-42E6-8A4F-0D554651836C}" srcOrd="0" destOrd="0" presId="urn:microsoft.com/office/officeart/2005/8/layout/radial5"/>
    <dgm:cxn modelId="{C1FB1D4B-D703-4148-A71C-77B5891035C4}" type="presOf" srcId="{6DFEA84F-9333-4867-AC04-C7A3FCA9241C}" destId="{F1999CC6-79E1-4357-9692-C83C2C153A8B}" srcOrd="0" destOrd="0" presId="urn:microsoft.com/office/officeart/2005/8/layout/radial5"/>
    <dgm:cxn modelId="{240D62B8-86CE-4E79-8528-E9D1ED022110}" srcId="{8B6C426E-F16C-422F-B518-9558ADB11575}" destId="{35BF427E-55CD-4D98-913F-E562BDCD29E7}" srcOrd="5" destOrd="0" parTransId="{0314B686-735B-45F4-AEEC-8D89284DED59}" sibTransId="{815DBE19-88B7-43B4-8CF3-CB12305927F1}"/>
    <dgm:cxn modelId="{1A662D4E-B431-46E2-BD84-5026BB90FA0E}" type="presOf" srcId="{D9FF7A98-F6D0-44FD-85E3-3691D0C5AE8C}" destId="{6E77F9ED-6F4D-4429-8AB3-9DB3570B3011}" srcOrd="0" destOrd="0" presId="urn:microsoft.com/office/officeart/2005/8/layout/radial5"/>
    <dgm:cxn modelId="{C05C1D2C-F0B8-4110-8507-10FB7B8C4087}" srcId="{8B6C426E-F16C-422F-B518-9558ADB11575}" destId="{E12E9CF4-ECCA-45A5-B08C-31F1BC002B1E}" srcOrd="3" destOrd="0" parTransId="{DD229652-7036-4C29-A9F7-07C78171DD46}" sibTransId="{58769A95-4DE2-4123-A573-6032B651FE2D}"/>
    <dgm:cxn modelId="{F53B5110-1946-4C05-B427-D64711A089D8}" type="presOf" srcId="{D9FF7A98-F6D0-44FD-85E3-3691D0C5AE8C}" destId="{A29B34B5-965A-4D90-8A67-CB39E4419B27}" srcOrd="1" destOrd="0" presId="urn:microsoft.com/office/officeart/2005/8/layout/radial5"/>
    <dgm:cxn modelId="{ECAC9031-A63C-4274-B011-0A150FA2E536}" type="presOf" srcId="{A19C432C-CEF6-4870-9818-78B1391B90D4}" destId="{104C9BB0-0011-4B10-A0C9-961325585A7E}" srcOrd="0" destOrd="0" presId="urn:microsoft.com/office/officeart/2005/8/layout/radial5"/>
    <dgm:cxn modelId="{61EC9A0F-F550-4627-83AE-5FE2FDD09847}" type="presParOf" srcId="{3AC32E91-CD51-4DDF-B1C6-91E1ECC4F6EF}" destId="{EB8F2813-28D8-47A1-B8E3-AA7DBC506DBF}" srcOrd="0" destOrd="0" presId="urn:microsoft.com/office/officeart/2005/8/layout/radial5"/>
    <dgm:cxn modelId="{6BCB0685-C8D5-4042-9ACD-58A2FB87D3CD}" type="presParOf" srcId="{3AC32E91-CD51-4DDF-B1C6-91E1ECC4F6EF}" destId="{AEF15780-FEA7-4E3E-9797-42B43DD56680}" srcOrd="1" destOrd="0" presId="urn:microsoft.com/office/officeart/2005/8/layout/radial5"/>
    <dgm:cxn modelId="{8639262A-E698-4005-94C7-A6769900C39B}" type="presParOf" srcId="{AEF15780-FEA7-4E3E-9797-42B43DD56680}" destId="{C4C5FA46-E281-4606-9C1C-8721957E56B8}" srcOrd="0" destOrd="0" presId="urn:microsoft.com/office/officeart/2005/8/layout/radial5"/>
    <dgm:cxn modelId="{EEDF5BCD-2782-4ACE-9B84-9F8792A839FF}" type="presParOf" srcId="{3AC32E91-CD51-4DDF-B1C6-91E1ECC4F6EF}" destId="{A1F75F95-151A-4560-BFE0-B74028FFE8FA}" srcOrd="2" destOrd="0" presId="urn:microsoft.com/office/officeart/2005/8/layout/radial5"/>
    <dgm:cxn modelId="{FD4546EA-084D-4CAB-A326-C88076D2E655}" type="presParOf" srcId="{3AC32E91-CD51-4DDF-B1C6-91E1ECC4F6EF}" destId="{0889A87C-8C45-46B5-BE55-13C871A386F2}" srcOrd="3" destOrd="0" presId="urn:microsoft.com/office/officeart/2005/8/layout/radial5"/>
    <dgm:cxn modelId="{E271151F-DF80-4283-8CEA-B87BDA06C11B}" type="presParOf" srcId="{0889A87C-8C45-46B5-BE55-13C871A386F2}" destId="{89E78736-922D-4FDD-8E0F-9E0EE7A3A431}" srcOrd="0" destOrd="0" presId="urn:microsoft.com/office/officeart/2005/8/layout/radial5"/>
    <dgm:cxn modelId="{3171D034-62EF-436E-8655-F2154BA3DE1B}" type="presParOf" srcId="{3AC32E91-CD51-4DDF-B1C6-91E1ECC4F6EF}" destId="{104C9BB0-0011-4B10-A0C9-961325585A7E}" srcOrd="4" destOrd="0" presId="urn:microsoft.com/office/officeart/2005/8/layout/radial5"/>
    <dgm:cxn modelId="{EC88A8B9-5291-4124-9DF7-7D88947DF7EB}" type="presParOf" srcId="{3AC32E91-CD51-4DDF-B1C6-91E1ECC4F6EF}" destId="{6E77F9ED-6F4D-4429-8AB3-9DB3570B3011}" srcOrd="5" destOrd="0" presId="urn:microsoft.com/office/officeart/2005/8/layout/radial5"/>
    <dgm:cxn modelId="{A1D41FA6-42C6-4E9C-8E77-6C0C00B9F094}" type="presParOf" srcId="{6E77F9ED-6F4D-4429-8AB3-9DB3570B3011}" destId="{A29B34B5-965A-4D90-8A67-CB39E4419B27}" srcOrd="0" destOrd="0" presId="urn:microsoft.com/office/officeart/2005/8/layout/radial5"/>
    <dgm:cxn modelId="{436E8C25-FD69-4519-9F42-0033E3E0C257}" type="presParOf" srcId="{3AC32E91-CD51-4DDF-B1C6-91E1ECC4F6EF}" destId="{F1999CC6-79E1-4357-9692-C83C2C153A8B}" srcOrd="6" destOrd="0" presId="urn:microsoft.com/office/officeart/2005/8/layout/radial5"/>
    <dgm:cxn modelId="{AF30E491-7B78-4D2A-AF64-A73951E59BD8}" type="presParOf" srcId="{3AC32E91-CD51-4DDF-B1C6-91E1ECC4F6EF}" destId="{2362FC0E-B919-4C50-B43A-4BDD6992B282}" srcOrd="7" destOrd="0" presId="urn:microsoft.com/office/officeart/2005/8/layout/radial5"/>
    <dgm:cxn modelId="{F7E56C7B-DE4B-4D74-ABD6-A00AB659D1D1}" type="presParOf" srcId="{2362FC0E-B919-4C50-B43A-4BDD6992B282}" destId="{5E55C70B-C4A2-4A23-9E0F-C53918745839}" srcOrd="0" destOrd="0" presId="urn:microsoft.com/office/officeart/2005/8/layout/radial5"/>
    <dgm:cxn modelId="{1705F4CA-5FB5-4EC8-B15D-45891F6708F0}" type="presParOf" srcId="{3AC32E91-CD51-4DDF-B1C6-91E1ECC4F6EF}" destId="{D7912763-1AAD-46C2-A138-D0202F450D07}" srcOrd="8" destOrd="0" presId="urn:microsoft.com/office/officeart/2005/8/layout/radial5"/>
    <dgm:cxn modelId="{8950DC24-EC3A-444A-988F-D04A06AA0584}" type="presParOf" srcId="{3AC32E91-CD51-4DDF-B1C6-91E1ECC4F6EF}" destId="{59AF2683-44E6-42E6-8A4F-0D554651836C}" srcOrd="9" destOrd="0" presId="urn:microsoft.com/office/officeart/2005/8/layout/radial5"/>
    <dgm:cxn modelId="{10CAFD5A-0491-41F7-8F06-6E3C9DFBD265}" type="presParOf" srcId="{59AF2683-44E6-42E6-8A4F-0D554651836C}" destId="{B8AB71BD-6EB0-4CB2-8236-D97C170609F1}" srcOrd="0" destOrd="0" presId="urn:microsoft.com/office/officeart/2005/8/layout/radial5"/>
    <dgm:cxn modelId="{B6A2C40E-9BC1-4FD1-A9BE-728C2318C4D2}" type="presParOf" srcId="{3AC32E91-CD51-4DDF-B1C6-91E1ECC4F6EF}" destId="{25761B9D-1034-41C4-9077-B70A0FBB679F}" srcOrd="10" destOrd="0" presId="urn:microsoft.com/office/officeart/2005/8/layout/radial5"/>
    <dgm:cxn modelId="{97196FE2-E27A-4BD3-B8DD-4C1F3AE984E2}" type="presParOf" srcId="{3AC32E91-CD51-4DDF-B1C6-91E1ECC4F6EF}" destId="{E79078BF-F328-44C0-99B0-8B13B48C44B6}" srcOrd="11" destOrd="0" presId="urn:microsoft.com/office/officeart/2005/8/layout/radial5"/>
    <dgm:cxn modelId="{515393E6-6B54-4A68-BEE9-A1A0E502EF37}" type="presParOf" srcId="{E79078BF-F328-44C0-99B0-8B13B48C44B6}" destId="{CC836A15-3741-467E-A059-1907FBA29F6A}" srcOrd="0" destOrd="0" presId="urn:microsoft.com/office/officeart/2005/8/layout/radial5"/>
    <dgm:cxn modelId="{532666DE-EA2F-4023-B1BA-70025A8A8D30}" type="presParOf" srcId="{3AC32E91-CD51-4DDF-B1C6-91E1ECC4F6EF}" destId="{89616B47-6EEA-4695-BEFC-7B82413FB53A}" srcOrd="12" destOrd="0" presId="urn:microsoft.com/office/officeart/2005/8/layout/radial5"/>
    <dgm:cxn modelId="{EB463F91-FC5E-4E9C-8B54-FDC30CE078ED}" type="presParOf" srcId="{3AC32E91-CD51-4DDF-B1C6-91E1ECC4F6EF}" destId="{7C56128E-AE5E-4E60-AA90-850B9071A245}" srcOrd="13" destOrd="0" presId="urn:microsoft.com/office/officeart/2005/8/layout/radial5"/>
    <dgm:cxn modelId="{4E0983F5-AB3B-4598-8F15-BAADA5C0EEDF}" type="presParOf" srcId="{7C56128E-AE5E-4E60-AA90-850B9071A245}" destId="{905EF932-096B-48D7-BCD0-DAC105AAB374}" srcOrd="0" destOrd="0" presId="urn:microsoft.com/office/officeart/2005/8/layout/radial5"/>
    <dgm:cxn modelId="{C6BF5B43-0B9E-43F9-98A0-23F1E538191E}" type="presParOf" srcId="{3AC32E91-CD51-4DDF-B1C6-91E1ECC4F6EF}" destId="{05AF68BE-B832-4B09-B706-920D1819BB7F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C4769C-3FF2-40D2-9704-9D7795D98E03}" type="doc">
      <dgm:prSet loTypeId="urn:microsoft.com/office/officeart/2005/8/layout/radial5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BO"/>
        </a:p>
      </dgm:t>
    </dgm:pt>
    <dgm:pt modelId="{4729AC92-FBFF-4805-AF9B-78676028D819}">
      <dgm:prSet phldrT="[Texto]" custT="1"/>
      <dgm:spPr>
        <a:xfrm>
          <a:off x="1287168" y="1220603"/>
          <a:ext cx="1122518" cy="975756"/>
        </a:xfrm>
        <a:solidFill>
          <a:schemeClr val="bg1">
            <a:lumMod val="50000"/>
          </a:schemeClr>
        </a:solidFill>
        <a:ln>
          <a:noFill/>
        </a:ln>
      </dgm:spPr>
      <dgm:t>
        <a:bodyPr/>
        <a:lstStyle/>
        <a:p>
          <a:r>
            <a:rPr lang="es-BO" sz="1400" b="1" i="1" dirty="0">
              <a:solidFill>
                <a:schemeClr val="bg1"/>
              </a:solidFill>
              <a:latin typeface="Calibri"/>
              <a:ea typeface="+mn-ea"/>
              <a:cs typeface="+mn-cs"/>
            </a:rPr>
            <a:t>CENTROS DE APOYO INTEGRAL COMUNITARIO</a:t>
          </a:r>
        </a:p>
      </dgm:t>
    </dgm:pt>
    <dgm:pt modelId="{06EF4D67-9B69-4511-B2E5-14BEA94822C5}" type="parTrans" cxnId="{501C65CE-DECE-437C-85CB-3F8BCE47BE2C}">
      <dgm:prSet/>
      <dgm:spPr/>
      <dgm:t>
        <a:bodyPr/>
        <a:lstStyle/>
        <a:p>
          <a:endParaRPr lang="es-BO" sz="1600"/>
        </a:p>
      </dgm:t>
    </dgm:pt>
    <dgm:pt modelId="{9B463E14-AEFA-4C50-82E8-0F5D6C9B480F}" type="sibTrans" cxnId="{501C65CE-DECE-437C-85CB-3F8BCE47BE2C}">
      <dgm:prSet/>
      <dgm:spPr/>
      <dgm:t>
        <a:bodyPr/>
        <a:lstStyle/>
        <a:p>
          <a:endParaRPr lang="es-BO" sz="1600"/>
        </a:p>
      </dgm:t>
    </dgm:pt>
    <dgm:pt modelId="{67BB6D25-331F-4946-881B-1C88AFCF1239}">
      <dgm:prSet phldrT="[Texto]" custT="1"/>
      <dgm:spPr>
        <a:xfrm>
          <a:off x="1398956" y="1412"/>
          <a:ext cx="898942" cy="898942"/>
        </a:xfrm>
        <a:solidFill>
          <a:srgbClr val="FFC000"/>
        </a:solidFill>
        <a:ln>
          <a:noFill/>
        </a:ln>
      </dgm:spPr>
      <dgm:t>
        <a:bodyPr/>
        <a:lstStyle/>
        <a:p>
          <a:r>
            <a:rPr lang="es-BO" sz="1600" b="1" dirty="0">
              <a:solidFill>
                <a:srgbClr val="002060"/>
              </a:solidFill>
              <a:latin typeface="Calibri"/>
              <a:ea typeface="+mn-ea"/>
              <a:cs typeface="+mn-cs"/>
            </a:rPr>
            <a:t>TRABAJO SOCIAL</a:t>
          </a:r>
        </a:p>
      </dgm:t>
    </dgm:pt>
    <dgm:pt modelId="{463EF972-F45C-41D4-9821-D4F509C86606}" type="parTrans" cxnId="{ABC622A5-DDB8-4496-A9B4-D619DD9BEEEA}">
      <dgm:prSet custT="1"/>
      <dgm:spPr>
        <a:xfrm rot="16200000">
          <a:off x="1763561" y="912462"/>
          <a:ext cx="169731" cy="305640"/>
        </a:xfrm>
      </dgm:spPr>
      <dgm:t>
        <a:bodyPr/>
        <a:lstStyle/>
        <a:p>
          <a:endParaRPr lang="es-BO" sz="5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C886699-C5AE-49E5-82C6-D46EFCFB97AF}" type="sibTrans" cxnId="{ABC622A5-DDB8-4496-A9B4-D619DD9BEEEA}">
      <dgm:prSet/>
      <dgm:spPr/>
      <dgm:t>
        <a:bodyPr/>
        <a:lstStyle/>
        <a:p>
          <a:endParaRPr lang="es-BO" sz="1600"/>
        </a:p>
      </dgm:t>
    </dgm:pt>
    <dgm:pt modelId="{EDF00EC4-23E2-41B6-8B7C-C319FFCAFD9C}">
      <dgm:prSet phldrT="[Texto]" custT="1"/>
      <dgm:spPr>
        <a:xfrm>
          <a:off x="2595002" y="870391"/>
          <a:ext cx="898942" cy="898942"/>
        </a:xfrm>
        <a:solidFill>
          <a:schemeClr val="accent2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es-BO" sz="1600" b="1" dirty="0">
              <a:solidFill>
                <a:srgbClr val="002060"/>
              </a:solidFill>
              <a:latin typeface="Calibri"/>
              <a:ea typeface="+mn-ea"/>
              <a:cs typeface="+mn-cs"/>
            </a:rPr>
            <a:t>EDUCACIÓN ESPECIAL</a:t>
          </a:r>
        </a:p>
      </dgm:t>
    </dgm:pt>
    <dgm:pt modelId="{325CB7DA-049D-46D8-AD25-BF7617072A07}" type="parTrans" cxnId="{E7398D5F-17DB-4C54-9F1B-AF495A16BAAD}">
      <dgm:prSet custT="1"/>
      <dgm:spPr>
        <a:xfrm rot="20520000">
          <a:off x="2424273" y="1346572"/>
          <a:ext cx="135329" cy="305640"/>
        </a:xfrm>
      </dgm:spPr>
      <dgm:t>
        <a:bodyPr/>
        <a:lstStyle/>
        <a:p>
          <a:endParaRPr lang="es-BO" sz="5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CBE5811-3F3F-43A4-AAB3-640A1DBDA410}" type="sibTrans" cxnId="{E7398D5F-17DB-4C54-9F1B-AF495A16BAAD}">
      <dgm:prSet/>
      <dgm:spPr/>
      <dgm:t>
        <a:bodyPr/>
        <a:lstStyle/>
        <a:p>
          <a:endParaRPr lang="es-BO" sz="1600"/>
        </a:p>
      </dgm:t>
    </dgm:pt>
    <dgm:pt modelId="{FB523034-BB74-4639-90EC-EAE92CDE4C0C}">
      <dgm:prSet phldrT="[Texto]" custT="1"/>
      <dgm:spPr>
        <a:xfrm>
          <a:off x="2138153" y="2276428"/>
          <a:ext cx="898942" cy="898942"/>
        </a:xfrm>
        <a:solidFill>
          <a:srgbClr val="CB94E4"/>
        </a:solidFill>
        <a:ln>
          <a:noFill/>
        </a:ln>
      </dgm:spPr>
      <dgm:t>
        <a:bodyPr/>
        <a:lstStyle/>
        <a:p>
          <a:r>
            <a:rPr lang="es-BO" sz="1600" b="1" dirty="0">
              <a:solidFill>
                <a:srgbClr val="002060"/>
              </a:solidFill>
              <a:latin typeface="Calibri"/>
              <a:ea typeface="+mn-ea"/>
              <a:cs typeface="+mn-cs"/>
            </a:rPr>
            <a:t>FISIOTERAPIA/</a:t>
          </a:r>
        </a:p>
        <a:p>
          <a:r>
            <a:rPr lang="es-BO" sz="1600" b="1" dirty="0">
              <a:solidFill>
                <a:srgbClr val="002060"/>
              </a:solidFill>
              <a:latin typeface="Calibri"/>
              <a:ea typeface="+mn-ea"/>
              <a:cs typeface="+mn-cs"/>
            </a:rPr>
            <a:t>KINESIÓLOGO</a:t>
          </a:r>
        </a:p>
      </dgm:t>
    </dgm:pt>
    <dgm:pt modelId="{013DE7D0-DA5F-41A5-8DCB-FDDBD3B33338}" type="parTrans" cxnId="{93D5247B-A616-4005-BBC0-2E27CD6612BF}">
      <dgm:prSet custT="1"/>
      <dgm:spPr>
        <a:xfrm rot="3240000">
          <a:off x="2154114" y="2085186"/>
          <a:ext cx="158071" cy="305640"/>
        </a:xfrm>
      </dgm:spPr>
      <dgm:t>
        <a:bodyPr/>
        <a:lstStyle/>
        <a:p>
          <a:endParaRPr lang="es-BO" sz="5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32B431A-B423-4B59-9644-604383E9DCA2}" type="sibTrans" cxnId="{93D5247B-A616-4005-BBC0-2E27CD6612BF}">
      <dgm:prSet/>
      <dgm:spPr/>
      <dgm:t>
        <a:bodyPr/>
        <a:lstStyle/>
        <a:p>
          <a:endParaRPr lang="es-BO" sz="1600"/>
        </a:p>
      </dgm:t>
    </dgm:pt>
    <dgm:pt modelId="{01EE9E35-392F-44D6-97BB-C35EC06892C9}">
      <dgm:prSet phldrT="[Texto]" custT="1"/>
      <dgm:spPr>
        <a:xfrm>
          <a:off x="202909" y="870391"/>
          <a:ext cx="898942" cy="898942"/>
        </a:xfrm>
        <a:solidFill>
          <a:srgbClr val="92D050"/>
        </a:solidFill>
        <a:ln>
          <a:noFill/>
        </a:ln>
      </dgm:spPr>
      <dgm:t>
        <a:bodyPr/>
        <a:lstStyle/>
        <a:p>
          <a:r>
            <a:rPr lang="es-BO" sz="1600" b="1" dirty="0">
              <a:solidFill>
                <a:srgbClr val="002060"/>
              </a:solidFill>
              <a:latin typeface="Calibri"/>
              <a:ea typeface="+mn-ea"/>
              <a:cs typeface="+mn-cs"/>
            </a:rPr>
            <a:t>APOYO PSICOLÓGICO</a:t>
          </a:r>
        </a:p>
      </dgm:t>
    </dgm:pt>
    <dgm:pt modelId="{F1C52289-0934-477C-AE25-815C4635BEDC}" type="parTrans" cxnId="{C5B13F1A-1B2A-47D3-97E1-68A07E02043F}">
      <dgm:prSet custT="1"/>
      <dgm:spPr>
        <a:xfrm rot="11880000">
          <a:off x="1137252" y="1346572"/>
          <a:ext cx="135329" cy="305640"/>
        </a:xfrm>
      </dgm:spPr>
      <dgm:t>
        <a:bodyPr/>
        <a:lstStyle/>
        <a:p>
          <a:endParaRPr lang="es-BO" sz="5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92CB80E-2265-419C-872B-61D0BA2D1BB7}" type="sibTrans" cxnId="{C5B13F1A-1B2A-47D3-97E1-68A07E02043F}">
      <dgm:prSet/>
      <dgm:spPr/>
      <dgm:t>
        <a:bodyPr/>
        <a:lstStyle/>
        <a:p>
          <a:endParaRPr lang="es-BO" sz="1600"/>
        </a:p>
      </dgm:t>
    </dgm:pt>
    <dgm:pt modelId="{65CEE5A4-8B64-4436-B912-69FC72576FB1}">
      <dgm:prSet phldrT="[Texto]" custT="1"/>
      <dgm:spPr>
        <a:xfrm>
          <a:off x="659758" y="2276428"/>
          <a:ext cx="898942" cy="898942"/>
        </a:xfrm>
        <a:solidFill>
          <a:srgbClr val="99FFCC"/>
        </a:solidFill>
        <a:ln>
          <a:noFill/>
        </a:ln>
      </dgm:spPr>
      <dgm:t>
        <a:bodyPr/>
        <a:lstStyle/>
        <a:p>
          <a:r>
            <a:rPr lang="es-BO" sz="1600" b="1" dirty="0">
              <a:solidFill>
                <a:srgbClr val="002060"/>
              </a:solidFill>
              <a:latin typeface="Calibri"/>
              <a:ea typeface="+mn-ea"/>
              <a:cs typeface="+mn-cs"/>
            </a:rPr>
            <a:t>PSICOPEDAGOGÍA</a:t>
          </a:r>
        </a:p>
      </dgm:t>
    </dgm:pt>
    <dgm:pt modelId="{9CFC17FA-1FF5-4BF3-A0C4-2119AA622D75}" type="parTrans" cxnId="{D15D6B10-2B26-4CEE-AF20-B1262A80D248}">
      <dgm:prSet custT="1"/>
      <dgm:spPr>
        <a:xfrm rot="7560000">
          <a:off x="1384669" y="2085186"/>
          <a:ext cx="158071" cy="305640"/>
        </a:xfrm>
      </dgm:spPr>
      <dgm:t>
        <a:bodyPr/>
        <a:lstStyle/>
        <a:p>
          <a:endParaRPr lang="es-BO" sz="5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8C04771-DFB3-431B-8CED-243D15104462}" type="sibTrans" cxnId="{D15D6B10-2B26-4CEE-AF20-B1262A80D248}">
      <dgm:prSet/>
      <dgm:spPr/>
      <dgm:t>
        <a:bodyPr/>
        <a:lstStyle/>
        <a:p>
          <a:endParaRPr lang="es-BO" sz="1600"/>
        </a:p>
      </dgm:t>
    </dgm:pt>
    <dgm:pt modelId="{2F314C1D-0E7C-4A54-8777-024B6E62AE38}" type="pres">
      <dgm:prSet presAssocID="{20C4769C-3FF2-40D2-9704-9D7795D98E0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EF30D9C-34DB-408B-91A7-40E67EBDFF56}" type="pres">
      <dgm:prSet presAssocID="{4729AC92-FBFF-4805-AF9B-78676028D819}" presName="centerShape" presStyleLbl="node0" presStyleIdx="0" presStyleCnt="1" custScaleX="134163" custScaleY="117855" custLinFactNeighborX="-3019" custLinFactNeighborY="-2017"/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9BF85449-A957-48CB-86B7-CAC12DA1931B}" type="pres">
      <dgm:prSet presAssocID="{463EF972-F45C-41D4-9821-D4F509C86606}" presName="parTrans" presStyleLbl="sibTrans2D1" presStyleIdx="0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ES"/>
        </a:p>
      </dgm:t>
    </dgm:pt>
    <dgm:pt modelId="{6470089A-778E-46BB-A51D-B7CD667AA6E1}" type="pres">
      <dgm:prSet presAssocID="{463EF972-F45C-41D4-9821-D4F509C86606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EE32E95D-2EF1-47CB-B713-10D834579506}" type="pres">
      <dgm:prSet presAssocID="{67BB6D25-331F-4946-881B-1C88AFCF1239}" presName="node" presStyleLbl="node1" presStyleIdx="0" presStyleCnt="5" custScaleX="163419" custRadScaleRad="96269" custRadScaleInc="-984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2A889C11-9E17-4EB0-81A7-DD04FD3F2E52}" type="pres">
      <dgm:prSet presAssocID="{325CB7DA-049D-46D8-AD25-BF7617072A07}" presName="parTrans" presStyleLbl="sibTrans2D1" presStyleIdx="1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ES"/>
        </a:p>
      </dgm:t>
    </dgm:pt>
    <dgm:pt modelId="{6F51DC17-53C7-4A2D-9B3B-8B5E9B371878}" type="pres">
      <dgm:prSet presAssocID="{325CB7DA-049D-46D8-AD25-BF7617072A07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91FC3B49-CCA7-4AA3-AA99-0C3707958B77}" type="pres">
      <dgm:prSet presAssocID="{EDF00EC4-23E2-41B6-8B7C-C319FFCAFD9C}" presName="node" presStyleLbl="node1" presStyleIdx="1" presStyleCnt="5" custScaleX="151806" custRadScaleRad="106393" custRadScaleInc="282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A86FD335-4953-46E5-9D9C-ACDFBBD8EE39}" type="pres">
      <dgm:prSet presAssocID="{013DE7D0-DA5F-41A5-8DCB-FDDBD3B33338}" presName="parTrans" presStyleLbl="sibTrans2D1" presStyleIdx="2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ES"/>
        </a:p>
      </dgm:t>
    </dgm:pt>
    <dgm:pt modelId="{45C5278D-F770-4360-B0B9-0249F499F2D4}" type="pres">
      <dgm:prSet presAssocID="{013DE7D0-DA5F-41A5-8DCB-FDDBD3B33338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FC1B2228-0700-4CBF-B41B-EA701E2E8A27}" type="pres">
      <dgm:prSet presAssocID="{FB523034-BB74-4639-90EC-EAE92CDE4C0C}" presName="node" presStyleLbl="node1" presStyleIdx="2" presStyleCnt="5" custScaleX="178936" custRadScaleRad="98815" custRadScaleInc="-3121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7C33C610-710C-44FC-AA93-E443CFA5F9B7}" type="pres">
      <dgm:prSet presAssocID="{9CFC17FA-1FF5-4BF3-A0C4-2119AA622D75}" presName="parTrans" presStyleLbl="sibTrans2D1" presStyleIdx="3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ES"/>
        </a:p>
      </dgm:t>
    </dgm:pt>
    <dgm:pt modelId="{3C35F3CE-5E30-478F-AB37-16C5B4EE5B1A}" type="pres">
      <dgm:prSet presAssocID="{9CFC17FA-1FF5-4BF3-A0C4-2119AA622D75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039A9256-E374-4F71-9E3E-BF04C2BE3AFB}" type="pres">
      <dgm:prSet presAssocID="{65CEE5A4-8B64-4436-B912-69FC72576FB1}" presName="node" presStyleLbl="node1" presStyleIdx="3" presStyleCnt="5" custScaleX="178119" custRadScaleRad="103435" custRadScaleInc="3336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  <dgm:pt modelId="{BDF36F68-0CEE-4062-97E9-F6DF2897B5CF}" type="pres">
      <dgm:prSet presAssocID="{F1C52289-0934-477C-AE25-815C4635BEDC}" presName="parTrans" presStyleLbl="sibTrans2D1" presStyleIdx="4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s-ES"/>
        </a:p>
      </dgm:t>
    </dgm:pt>
    <dgm:pt modelId="{7CAF505F-E371-49B0-8182-4C35F3BD4DA8}" type="pres">
      <dgm:prSet presAssocID="{F1C52289-0934-477C-AE25-815C4635BEDC}" presName="connectorText" presStyleLbl="sibTrans2D1" presStyleIdx="4" presStyleCnt="5"/>
      <dgm:spPr/>
      <dgm:t>
        <a:bodyPr/>
        <a:lstStyle/>
        <a:p>
          <a:endParaRPr lang="es-ES"/>
        </a:p>
      </dgm:t>
    </dgm:pt>
    <dgm:pt modelId="{47D58205-C685-4D8C-9AFF-845AE2F4DE29}" type="pres">
      <dgm:prSet presAssocID="{01EE9E35-392F-44D6-97BB-C35EC06892C9}" presName="node" presStyleLbl="node1" presStyleIdx="4" presStyleCnt="5" custScaleX="137746" custRadScaleRad="115621" custRadScaleInc="89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s-ES"/>
        </a:p>
      </dgm:t>
    </dgm:pt>
  </dgm:ptLst>
  <dgm:cxnLst>
    <dgm:cxn modelId="{03873E7C-6AC7-4610-86DB-0FBC96B64DD6}" type="presOf" srcId="{9CFC17FA-1FF5-4BF3-A0C4-2119AA622D75}" destId="{7C33C610-710C-44FC-AA93-E443CFA5F9B7}" srcOrd="0" destOrd="0" presId="urn:microsoft.com/office/officeart/2005/8/layout/radial5"/>
    <dgm:cxn modelId="{D1713F91-4BCB-412F-846F-7A4A4D6FA3E7}" type="presOf" srcId="{F1C52289-0934-477C-AE25-815C4635BEDC}" destId="{BDF36F68-0CEE-4062-97E9-F6DF2897B5CF}" srcOrd="0" destOrd="0" presId="urn:microsoft.com/office/officeart/2005/8/layout/radial5"/>
    <dgm:cxn modelId="{E513F63A-7B5E-40BF-A333-2032A11C68A2}" type="presOf" srcId="{FB523034-BB74-4639-90EC-EAE92CDE4C0C}" destId="{FC1B2228-0700-4CBF-B41B-EA701E2E8A27}" srcOrd="0" destOrd="0" presId="urn:microsoft.com/office/officeart/2005/8/layout/radial5"/>
    <dgm:cxn modelId="{D15D6B10-2B26-4CEE-AF20-B1262A80D248}" srcId="{4729AC92-FBFF-4805-AF9B-78676028D819}" destId="{65CEE5A4-8B64-4436-B912-69FC72576FB1}" srcOrd="3" destOrd="0" parTransId="{9CFC17FA-1FF5-4BF3-A0C4-2119AA622D75}" sibTransId="{D8C04771-DFB3-431B-8CED-243D15104462}"/>
    <dgm:cxn modelId="{EC41A74D-1C24-4683-ABF9-DE73FACBFE35}" type="presOf" srcId="{EDF00EC4-23E2-41B6-8B7C-C319FFCAFD9C}" destId="{91FC3B49-CCA7-4AA3-AA99-0C3707958B77}" srcOrd="0" destOrd="0" presId="urn:microsoft.com/office/officeart/2005/8/layout/radial5"/>
    <dgm:cxn modelId="{0BAA15BE-E17B-4A89-828B-B251E0D96645}" type="presOf" srcId="{463EF972-F45C-41D4-9821-D4F509C86606}" destId="{6470089A-778E-46BB-A51D-B7CD667AA6E1}" srcOrd="1" destOrd="0" presId="urn:microsoft.com/office/officeart/2005/8/layout/radial5"/>
    <dgm:cxn modelId="{761EFD60-4230-40D9-8B6F-C68BB7F40049}" type="presOf" srcId="{01EE9E35-392F-44D6-97BB-C35EC06892C9}" destId="{47D58205-C685-4D8C-9AFF-845AE2F4DE29}" srcOrd="0" destOrd="0" presId="urn:microsoft.com/office/officeart/2005/8/layout/radial5"/>
    <dgm:cxn modelId="{6671D9D4-EE92-4312-9955-FAB3C7EF318C}" type="presOf" srcId="{463EF972-F45C-41D4-9821-D4F509C86606}" destId="{9BF85449-A957-48CB-86B7-CAC12DA1931B}" srcOrd="0" destOrd="0" presId="urn:microsoft.com/office/officeart/2005/8/layout/radial5"/>
    <dgm:cxn modelId="{697FAB5A-2CA7-4B75-A682-181B08314651}" type="presOf" srcId="{F1C52289-0934-477C-AE25-815C4635BEDC}" destId="{7CAF505F-E371-49B0-8182-4C35F3BD4DA8}" srcOrd="1" destOrd="0" presId="urn:microsoft.com/office/officeart/2005/8/layout/radial5"/>
    <dgm:cxn modelId="{C5B13F1A-1B2A-47D3-97E1-68A07E02043F}" srcId="{4729AC92-FBFF-4805-AF9B-78676028D819}" destId="{01EE9E35-392F-44D6-97BB-C35EC06892C9}" srcOrd="4" destOrd="0" parTransId="{F1C52289-0934-477C-AE25-815C4635BEDC}" sibTransId="{692CB80E-2265-419C-872B-61D0BA2D1BB7}"/>
    <dgm:cxn modelId="{42F7DF33-E45D-4AFC-8D70-52FA7EE45B96}" type="presOf" srcId="{013DE7D0-DA5F-41A5-8DCB-FDDBD3B33338}" destId="{45C5278D-F770-4360-B0B9-0249F499F2D4}" srcOrd="1" destOrd="0" presId="urn:microsoft.com/office/officeart/2005/8/layout/radial5"/>
    <dgm:cxn modelId="{E25A47C5-DCE7-47A6-A7C7-79C6D0224901}" type="presOf" srcId="{4729AC92-FBFF-4805-AF9B-78676028D819}" destId="{1EF30D9C-34DB-408B-91A7-40E67EBDFF56}" srcOrd="0" destOrd="0" presId="urn:microsoft.com/office/officeart/2005/8/layout/radial5"/>
    <dgm:cxn modelId="{93D5247B-A616-4005-BBC0-2E27CD6612BF}" srcId="{4729AC92-FBFF-4805-AF9B-78676028D819}" destId="{FB523034-BB74-4639-90EC-EAE92CDE4C0C}" srcOrd="2" destOrd="0" parTransId="{013DE7D0-DA5F-41A5-8DCB-FDDBD3B33338}" sibTransId="{332B431A-B423-4B59-9644-604383E9DCA2}"/>
    <dgm:cxn modelId="{F6DF4CE4-6E4F-4916-B11F-921B3576879A}" type="presOf" srcId="{013DE7D0-DA5F-41A5-8DCB-FDDBD3B33338}" destId="{A86FD335-4953-46E5-9D9C-ACDFBBD8EE39}" srcOrd="0" destOrd="0" presId="urn:microsoft.com/office/officeart/2005/8/layout/radial5"/>
    <dgm:cxn modelId="{501C65CE-DECE-437C-85CB-3F8BCE47BE2C}" srcId="{20C4769C-3FF2-40D2-9704-9D7795D98E03}" destId="{4729AC92-FBFF-4805-AF9B-78676028D819}" srcOrd="0" destOrd="0" parTransId="{06EF4D67-9B69-4511-B2E5-14BEA94822C5}" sibTransId="{9B463E14-AEFA-4C50-82E8-0F5D6C9B480F}"/>
    <dgm:cxn modelId="{40FBB29E-5623-4674-B02E-59B0C4F5E386}" type="presOf" srcId="{20C4769C-3FF2-40D2-9704-9D7795D98E03}" destId="{2F314C1D-0E7C-4A54-8777-024B6E62AE38}" srcOrd="0" destOrd="0" presId="urn:microsoft.com/office/officeart/2005/8/layout/radial5"/>
    <dgm:cxn modelId="{ABC622A5-DDB8-4496-A9B4-D619DD9BEEEA}" srcId="{4729AC92-FBFF-4805-AF9B-78676028D819}" destId="{67BB6D25-331F-4946-881B-1C88AFCF1239}" srcOrd="0" destOrd="0" parTransId="{463EF972-F45C-41D4-9821-D4F509C86606}" sibTransId="{9C886699-C5AE-49E5-82C6-D46EFCFB97AF}"/>
    <dgm:cxn modelId="{66CF7D94-C123-4C8F-A0AA-D0DB49F04B31}" type="presOf" srcId="{325CB7DA-049D-46D8-AD25-BF7617072A07}" destId="{2A889C11-9E17-4EB0-81A7-DD04FD3F2E52}" srcOrd="0" destOrd="0" presId="urn:microsoft.com/office/officeart/2005/8/layout/radial5"/>
    <dgm:cxn modelId="{B303B612-B08A-49CA-BAA7-0363FBE6D783}" type="presOf" srcId="{325CB7DA-049D-46D8-AD25-BF7617072A07}" destId="{6F51DC17-53C7-4A2D-9B3B-8B5E9B371878}" srcOrd="1" destOrd="0" presId="urn:microsoft.com/office/officeart/2005/8/layout/radial5"/>
    <dgm:cxn modelId="{432B8FAF-38D0-4765-9732-2E4BC96C3434}" type="presOf" srcId="{65CEE5A4-8B64-4436-B912-69FC72576FB1}" destId="{039A9256-E374-4F71-9E3E-BF04C2BE3AFB}" srcOrd="0" destOrd="0" presId="urn:microsoft.com/office/officeart/2005/8/layout/radial5"/>
    <dgm:cxn modelId="{E7398D5F-17DB-4C54-9F1B-AF495A16BAAD}" srcId="{4729AC92-FBFF-4805-AF9B-78676028D819}" destId="{EDF00EC4-23E2-41B6-8B7C-C319FFCAFD9C}" srcOrd="1" destOrd="0" parTransId="{325CB7DA-049D-46D8-AD25-BF7617072A07}" sibTransId="{ACBE5811-3F3F-43A4-AAB3-640A1DBDA410}"/>
    <dgm:cxn modelId="{040974B8-F167-4A77-9C92-D599BBD6590B}" type="presOf" srcId="{9CFC17FA-1FF5-4BF3-A0C4-2119AA622D75}" destId="{3C35F3CE-5E30-478F-AB37-16C5B4EE5B1A}" srcOrd="1" destOrd="0" presId="urn:microsoft.com/office/officeart/2005/8/layout/radial5"/>
    <dgm:cxn modelId="{5E4731B2-CB80-42EF-BE58-2486C8908B7B}" type="presOf" srcId="{67BB6D25-331F-4946-881B-1C88AFCF1239}" destId="{EE32E95D-2EF1-47CB-B713-10D834579506}" srcOrd="0" destOrd="0" presId="urn:microsoft.com/office/officeart/2005/8/layout/radial5"/>
    <dgm:cxn modelId="{04AE40C4-E409-4D49-81CF-6470DBDCE981}" type="presParOf" srcId="{2F314C1D-0E7C-4A54-8777-024B6E62AE38}" destId="{1EF30D9C-34DB-408B-91A7-40E67EBDFF56}" srcOrd="0" destOrd="0" presId="urn:microsoft.com/office/officeart/2005/8/layout/radial5"/>
    <dgm:cxn modelId="{95269B6A-8856-4750-A9A5-87FB37A5FFD6}" type="presParOf" srcId="{2F314C1D-0E7C-4A54-8777-024B6E62AE38}" destId="{9BF85449-A957-48CB-86B7-CAC12DA1931B}" srcOrd="1" destOrd="0" presId="urn:microsoft.com/office/officeart/2005/8/layout/radial5"/>
    <dgm:cxn modelId="{B3DA0419-C2D7-4577-B68F-30EE30C16204}" type="presParOf" srcId="{9BF85449-A957-48CB-86B7-CAC12DA1931B}" destId="{6470089A-778E-46BB-A51D-B7CD667AA6E1}" srcOrd="0" destOrd="0" presId="urn:microsoft.com/office/officeart/2005/8/layout/radial5"/>
    <dgm:cxn modelId="{562E8F19-44B2-4D71-9290-B45ECBBE26A9}" type="presParOf" srcId="{2F314C1D-0E7C-4A54-8777-024B6E62AE38}" destId="{EE32E95D-2EF1-47CB-B713-10D834579506}" srcOrd="2" destOrd="0" presId="urn:microsoft.com/office/officeart/2005/8/layout/radial5"/>
    <dgm:cxn modelId="{029A246D-5B4F-4D9C-8D08-76F6824FAC4C}" type="presParOf" srcId="{2F314C1D-0E7C-4A54-8777-024B6E62AE38}" destId="{2A889C11-9E17-4EB0-81A7-DD04FD3F2E52}" srcOrd="3" destOrd="0" presId="urn:microsoft.com/office/officeart/2005/8/layout/radial5"/>
    <dgm:cxn modelId="{EDBB2839-A1B8-4392-BB3C-030F4894E85E}" type="presParOf" srcId="{2A889C11-9E17-4EB0-81A7-DD04FD3F2E52}" destId="{6F51DC17-53C7-4A2D-9B3B-8B5E9B371878}" srcOrd="0" destOrd="0" presId="urn:microsoft.com/office/officeart/2005/8/layout/radial5"/>
    <dgm:cxn modelId="{FC3B48B6-3A58-43EF-A1B4-9C21839FF005}" type="presParOf" srcId="{2F314C1D-0E7C-4A54-8777-024B6E62AE38}" destId="{91FC3B49-CCA7-4AA3-AA99-0C3707958B77}" srcOrd="4" destOrd="0" presId="urn:microsoft.com/office/officeart/2005/8/layout/radial5"/>
    <dgm:cxn modelId="{64C6B599-EB8C-46E0-994D-B3815E2EF4B6}" type="presParOf" srcId="{2F314C1D-0E7C-4A54-8777-024B6E62AE38}" destId="{A86FD335-4953-46E5-9D9C-ACDFBBD8EE39}" srcOrd="5" destOrd="0" presId="urn:microsoft.com/office/officeart/2005/8/layout/radial5"/>
    <dgm:cxn modelId="{C245CC7F-C017-46D1-A31D-77715B35BB7C}" type="presParOf" srcId="{A86FD335-4953-46E5-9D9C-ACDFBBD8EE39}" destId="{45C5278D-F770-4360-B0B9-0249F499F2D4}" srcOrd="0" destOrd="0" presId="urn:microsoft.com/office/officeart/2005/8/layout/radial5"/>
    <dgm:cxn modelId="{59482254-698D-4A8D-9DF3-F94D9AE2E3FC}" type="presParOf" srcId="{2F314C1D-0E7C-4A54-8777-024B6E62AE38}" destId="{FC1B2228-0700-4CBF-B41B-EA701E2E8A27}" srcOrd="6" destOrd="0" presId="urn:microsoft.com/office/officeart/2005/8/layout/radial5"/>
    <dgm:cxn modelId="{850F317E-9C6E-4633-B0E4-D7830133D672}" type="presParOf" srcId="{2F314C1D-0E7C-4A54-8777-024B6E62AE38}" destId="{7C33C610-710C-44FC-AA93-E443CFA5F9B7}" srcOrd="7" destOrd="0" presId="urn:microsoft.com/office/officeart/2005/8/layout/radial5"/>
    <dgm:cxn modelId="{8A39B5BA-9341-44AD-9088-0B17C7FEE0AB}" type="presParOf" srcId="{7C33C610-710C-44FC-AA93-E443CFA5F9B7}" destId="{3C35F3CE-5E30-478F-AB37-16C5B4EE5B1A}" srcOrd="0" destOrd="0" presId="urn:microsoft.com/office/officeart/2005/8/layout/radial5"/>
    <dgm:cxn modelId="{8A51E8AF-1EE3-42A9-B2C2-353C78E1CFD3}" type="presParOf" srcId="{2F314C1D-0E7C-4A54-8777-024B6E62AE38}" destId="{039A9256-E374-4F71-9E3E-BF04C2BE3AFB}" srcOrd="8" destOrd="0" presId="urn:microsoft.com/office/officeart/2005/8/layout/radial5"/>
    <dgm:cxn modelId="{5596858F-B908-4821-BA83-EF8459E3D2C4}" type="presParOf" srcId="{2F314C1D-0E7C-4A54-8777-024B6E62AE38}" destId="{BDF36F68-0CEE-4062-97E9-F6DF2897B5CF}" srcOrd="9" destOrd="0" presId="urn:microsoft.com/office/officeart/2005/8/layout/radial5"/>
    <dgm:cxn modelId="{55FAFFD5-D238-4EB3-BF4D-396D3801176D}" type="presParOf" srcId="{BDF36F68-0CEE-4062-97E9-F6DF2897B5CF}" destId="{7CAF505F-E371-49B0-8182-4C35F3BD4DA8}" srcOrd="0" destOrd="0" presId="urn:microsoft.com/office/officeart/2005/8/layout/radial5"/>
    <dgm:cxn modelId="{DA50ADD3-A31A-4D1E-9A05-0F1D06BEFE18}" type="presParOf" srcId="{2F314C1D-0E7C-4A54-8777-024B6E62AE38}" destId="{47D58205-C685-4D8C-9AFF-845AE2F4DE29}" srcOrd="10" destOrd="0" presId="urn:microsoft.com/office/officeart/2005/8/layout/radial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F2813-28D8-47A1-B8E3-AA7DBC506DBF}">
      <dsp:nvSpPr>
        <dsp:cNvPr id="0" name=""/>
        <dsp:cNvSpPr/>
      </dsp:nvSpPr>
      <dsp:spPr>
        <a:xfrm>
          <a:off x="2165750" y="1924942"/>
          <a:ext cx="2055412" cy="1644820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2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s-ES" sz="1800" b="1" i="0" u="none" strike="noStrike" kern="1200" cap="none" spc="0" normalizeH="0" baseline="0" noProof="0" dirty="0">
              <a:ln/>
              <a:solidFill>
                <a:srgbClr val="002060"/>
              </a:solidFill>
              <a:effectLst/>
              <a:uLnTx/>
              <a:uFillTx/>
              <a:latin typeface="Calibri Light" panose="020F0302020204030204"/>
              <a:ea typeface="+mj-ea"/>
              <a:cs typeface="Arabic Typesetting" panose="03020402040406030203" pitchFamily="66" charset="-78"/>
            </a:rPr>
            <a:t>PROGRAMA DEFENSA Y RESTITUCIÓN DE DERECHOS</a:t>
          </a:r>
          <a:endParaRPr lang="es-ES" sz="1800" b="1" i="0" kern="1200" dirty="0">
            <a:solidFill>
              <a:srgbClr val="002060"/>
            </a:solidFill>
            <a:effectLst/>
          </a:endParaRPr>
        </a:p>
      </dsp:txBody>
      <dsp:txXfrm>
        <a:off x="2466758" y="2165820"/>
        <a:ext cx="1453396" cy="1163064"/>
      </dsp:txXfrm>
    </dsp:sp>
    <dsp:sp modelId="{AEF15780-FEA7-4E3E-9797-42B43DD56680}">
      <dsp:nvSpPr>
        <dsp:cNvPr id="0" name=""/>
        <dsp:cNvSpPr/>
      </dsp:nvSpPr>
      <dsp:spPr>
        <a:xfrm rot="16200000">
          <a:off x="3025769" y="1374963"/>
          <a:ext cx="335373" cy="55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>
            <a:solidFill>
              <a:srgbClr val="002060"/>
            </a:solidFill>
            <a:effectLst/>
          </a:endParaRPr>
        </a:p>
      </dsp:txBody>
      <dsp:txXfrm>
        <a:off x="3076075" y="1537224"/>
        <a:ext cx="234761" cy="335863"/>
      </dsp:txXfrm>
    </dsp:sp>
    <dsp:sp modelId="{A1F75F95-151A-4560-BFE0-B74028FFE8FA}">
      <dsp:nvSpPr>
        <dsp:cNvPr id="0" name=""/>
        <dsp:cNvSpPr/>
      </dsp:nvSpPr>
      <dsp:spPr>
        <a:xfrm>
          <a:off x="2378065" y="-11325"/>
          <a:ext cx="1630781" cy="13793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>
              <a:solidFill>
                <a:srgbClr val="002060"/>
              </a:solidFill>
              <a:effectLst/>
            </a:rPr>
            <a:t>525</a:t>
          </a:r>
          <a:r>
            <a:rPr lang="es-ES" sz="1800" b="1" kern="1200" dirty="0">
              <a:solidFill>
                <a:srgbClr val="002060"/>
              </a:solidFill>
              <a:effectLst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Maltratos </a:t>
          </a:r>
          <a:r>
            <a:rPr lang="es-ES" sz="1600" b="0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Intervenidos</a:t>
          </a:r>
          <a:r>
            <a:rPr lang="es-ES" sz="1600" b="1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     </a:t>
          </a:r>
          <a:endParaRPr lang="es-ES" sz="1600" b="1" kern="1200" dirty="0">
            <a:solidFill>
              <a:srgbClr val="002060"/>
            </a:solidFill>
            <a:effectLst/>
          </a:endParaRPr>
        </a:p>
      </dsp:txBody>
      <dsp:txXfrm>
        <a:off x="2616887" y="190680"/>
        <a:ext cx="1153137" cy="975365"/>
      </dsp:txXfrm>
    </dsp:sp>
    <dsp:sp modelId="{0889A87C-8C45-46B5-BE55-13C871A386F2}">
      <dsp:nvSpPr>
        <dsp:cNvPr id="0" name=""/>
        <dsp:cNvSpPr/>
      </dsp:nvSpPr>
      <dsp:spPr>
        <a:xfrm rot="19380893">
          <a:off x="4010377" y="1755274"/>
          <a:ext cx="357310" cy="484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kern="1200">
            <a:solidFill>
              <a:srgbClr val="002060"/>
            </a:solidFill>
            <a:effectLst/>
          </a:endParaRPr>
        </a:p>
      </dsp:txBody>
      <dsp:txXfrm>
        <a:off x="4021161" y="1884423"/>
        <a:ext cx="250117" cy="290716"/>
      </dsp:txXfrm>
    </dsp:sp>
    <dsp:sp modelId="{104C9BB0-0011-4B10-A0C9-961325585A7E}">
      <dsp:nvSpPr>
        <dsp:cNvPr id="0" name=""/>
        <dsp:cNvSpPr/>
      </dsp:nvSpPr>
      <dsp:spPr>
        <a:xfrm>
          <a:off x="4286271" y="676137"/>
          <a:ext cx="1483049" cy="13793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>
              <a:solidFill>
                <a:srgbClr val="002060"/>
              </a:solidFill>
              <a:effectLst/>
            </a:rPr>
            <a:t>87</a:t>
          </a:r>
          <a:r>
            <a:rPr lang="es-ES" sz="1600" b="1" kern="1200" dirty="0">
              <a:solidFill>
                <a:srgbClr val="002060"/>
              </a:solidFill>
              <a:effectLst/>
            </a:rPr>
            <a:t> Extraviados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0" kern="1200" dirty="0">
              <a:solidFill>
                <a:srgbClr val="002060"/>
              </a:solidFill>
              <a:effectLst/>
            </a:rPr>
            <a:t>Restituidos en sus Hogares </a:t>
          </a:r>
        </a:p>
      </dsp:txBody>
      <dsp:txXfrm>
        <a:off x="4503458" y="878142"/>
        <a:ext cx="1048675" cy="975365"/>
      </dsp:txXfrm>
    </dsp:sp>
    <dsp:sp modelId="{6E77F9ED-6F4D-4429-8AB3-9DB3570B3011}">
      <dsp:nvSpPr>
        <dsp:cNvPr id="0" name=""/>
        <dsp:cNvSpPr/>
      </dsp:nvSpPr>
      <dsp:spPr>
        <a:xfrm rot="771429">
          <a:off x="4220154" y="2717173"/>
          <a:ext cx="134678" cy="55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>
            <a:solidFill>
              <a:srgbClr val="002060"/>
            </a:solidFill>
            <a:effectLst/>
          </a:endParaRPr>
        </a:p>
      </dsp:txBody>
      <dsp:txXfrm>
        <a:off x="4220660" y="2824633"/>
        <a:ext cx="94275" cy="335863"/>
      </dsp:txXfrm>
    </dsp:sp>
    <dsp:sp modelId="{F1999CC6-79E1-4357-9692-C83C2C153A8B}">
      <dsp:nvSpPr>
        <dsp:cNvPr id="0" name=""/>
        <dsp:cNvSpPr/>
      </dsp:nvSpPr>
      <dsp:spPr>
        <a:xfrm>
          <a:off x="4373092" y="2468767"/>
          <a:ext cx="1674962" cy="147795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>
              <a:solidFill>
                <a:srgbClr val="002060"/>
              </a:solidFill>
              <a:effectLst/>
            </a:rPr>
            <a:t>90</a:t>
          </a:r>
          <a:r>
            <a:rPr lang="es-ES" sz="1600" b="1" kern="1200" dirty="0">
              <a:solidFill>
                <a:srgbClr val="002060"/>
              </a:solidFill>
              <a:effectLst/>
            </a:rPr>
            <a:t> Abandonos </a:t>
          </a:r>
          <a:r>
            <a:rPr lang="es-ES" sz="1600" b="0" kern="1200" dirty="0">
              <a:solidFill>
                <a:srgbClr val="002060"/>
              </a:solidFill>
              <a:effectLst/>
            </a:rPr>
            <a:t>Atención Psico- social</a:t>
          </a:r>
        </a:p>
      </dsp:txBody>
      <dsp:txXfrm>
        <a:off x="4618385" y="2685209"/>
        <a:ext cx="1184376" cy="1045075"/>
      </dsp:txXfrm>
    </dsp:sp>
    <dsp:sp modelId="{2362FC0E-B919-4C50-B43A-4BDD6992B282}">
      <dsp:nvSpPr>
        <dsp:cNvPr id="0" name=""/>
        <dsp:cNvSpPr/>
      </dsp:nvSpPr>
      <dsp:spPr>
        <a:xfrm rot="3359525">
          <a:off x="3665714" y="3406720"/>
          <a:ext cx="322930" cy="55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>
            <a:solidFill>
              <a:srgbClr val="002060"/>
            </a:solidFill>
            <a:effectLst/>
          </a:endParaRPr>
        </a:p>
      </dsp:txBody>
      <dsp:txXfrm>
        <a:off x="3687061" y="3478521"/>
        <a:ext cx="226051" cy="335863"/>
      </dsp:txXfrm>
    </dsp:sp>
    <dsp:sp modelId="{D7912763-1AAD-46C2-A138-D0202F450D07}">
      <dsp:nvSpPr>
        <dsp:cNvPr id="0" name=""/>
        <dsp:cNvSpPr/>
      </dsp:nvSpPr>
      <dsp:spPr>
        <a:xfrm>
          <a:off x="3525347" y="3826684"/>
          <a:ext cx="1761366" cy="14356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>
              <a:solidFill>
                <a:srgbClr val="002060"/>
              </a:solidFill>
              <a:effectLst/>
            </a:rPr>
            <a:t>212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>
              <a:solidFill>
                <a:srgbClr val="002060"/>
              </a:solidFill>
              <a:effectLst/>
            </a:rPr>
            <a:t>Despojo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0" kern="1200" dirty="0">
              <a:solidFill>
                <a:srgbClr val="002060"/>
              </a:solidFill>
              <a:effectLst/>
            </a:rPr>
            <a:t>Atención Psico- social</a:t>
          </a:r>
        </a:p>
      </dsp:txBody>
      <dsp:txXfrm>
        <a:off x="3783293" y="4036937"/>
        <a:ext cx="1245474" cy="1015189"/>
      </dsp:txXfrm>
    </dsp:sp>
    <dsp:sp modelId="{59AF2683-44E6-42E6-8A4F-0D554651836C}">
      <dsp:nvSpPr>
        <dsp:cNvPr id="0" name=""/>
        <dsp:cNvSpPr/>
      </dsp:nvSpPr>
      <dsp:spPr>
        <a:xfrm rot="6942857">
          <a:off x="2570269" y="3451516"/>
          <a:ext cx="298586" cy="55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>
            <a:solidFill>
              <a:srgbClr val="002060"/>
            </a:solidFill>
            <a:effectLst/>
          </a:endParaRPr>
        </a:p>
      </dsp:txBody>
      <dsp:txXfrm rot="10800000">
        <a:off x="2634490" y="3523118"/>
        <a:ext cx="209010" cy="335863"/>
      </dsp:txXfrm>
    </dsp:sp>
    <dsp:sp modelId="{25761B9D-1034-41C4-9077-B70A0FBB679F}">
      <dsp:nvSpPr>
        <dsp:cNvPr id="0" name=""/>
        <dsp:cNvSpPr/>
      </dsp:nvSpPr>
      <dsp:spPr>
        <a:xfrm>
          <a:off x="1427327" y="3914616"/>
          <a:ext cx="1736855" cy="139366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>
              <a:solidFill>
                <a:srgbClr val="002060"/>
              </a:solidFill>
              <a:effectLst/>
            </a:rPr>
            <a:t>979 </a:t>
          </a:r>
          <a:r>
            <a:rPr lang="es-ES" sz="1500" b="1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Orientaciones </a:t>
          </a:r>
          <a:r>
            <a:rPr lang="es-ES" sz="1500" b="0" kern="1200" dirty="0" err="1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Psico</a:t>
          </a:r>
          <a:r>
            <a:rPr lang="es-ES" sz="1500" b="0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-Socio-Legales</a:t>
          </a:r>
          <a:endParaRPr lang="es-ES" sz="1500" b="0" kern="1200" dirty="0">
            <a:solidFill>
              <a:srgbClr val="002060"/>
            </a:solidFill>
            <a:effectLst/>
          </a:endParaRPr>
        </a:p>
      </dsp:txBody>
      <dsp:txXfrm>
        <a:off x="1681684" y="4118714"/>
        <a:ext cx="1228141" cy="985470"/>
      </dsp:txXfrm>
    </dsp:sp>
    <dsp:sp modelId="{E79078BF-F328-44C0-99B0-8B13B48C44B6}">
      <dsp:nvSpPr>
        <dsp:cNvPr id="0" name=""/>
        <dsp:cNvSpPr/>
      </dsp:nvSpPr>
      <dsp:spPr>
        <a:xfrm rot="10028571">
          <a:off x="2049887" y="2714690"/>
          <a:ext cx="120822" cy="55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>
            <a:solidFill>
              <a:srgbClr val="002060"/>
            </a:solidFill>
            <a:effectLst/>
          </a:endParaRPr>
        </a:p>
      </dsp:txBody>
      <dsp:txXfrm rot="10800000">
        <a:off x="2085680" y="2822612"/>
        <a:ext cx="84575" cy="335863"/>
      </dsp:txXfrm>
    </dsp:sp>
    <dsp:sp modelId="{89616B47-6EEA-4695-BEFC-7B82413FB53A}">
      <dsp:nvSpPr>
        <dsp:cNvPr id="0" name=""/>
        <dsp:cNvSpPr/>
      </dsp:nvSpPr>
      <dsp:spPr>
        <a:xfrm>
          <a:off x="318774" y="2403770"/>
          <a:ext cx="1715129" cy="160795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>
              <a:solidFill>
                <a:srgbClr val="002060"/>
              </a:solidFill>
              <a:effectLst/>
            </a:rPr>
            <a:t>41</a:t>
          </a:r>
          <a:r>
            <a:rPr lang="es-ES" sz="1800" b="1" kern="1200" dirty="0">
              <a:solidFill>
                <a:srgbClr val="002060"/>
              </a:solidFill>
              <a:effectLst/>
            </a:rPr>
            <a:t> </a:t>
          </a:r>
          <a:r>
            <a:rPr lang="es-ES" sz="1500" b="1" kern="1200" dirty="0">
              <a:solidFill>
                <a:srgbClr val="002060"/>
              </a:solidFill>
              <a:effectLst/>
            </a:rPr>
            <a:t>Desaparecidos</a:t>
          </a:r>
          <a:r>
            <a:rPr lang="es-ES" sz="1600" b="1" kern="1200" dirty="0">
              <a:solidFill>
                <a:srgbClr val="002060"/>
              </a:solidFill>
              <a:effectLst/>
            </a:rPr>
            <a:t> </a:t>
          </a:r>
          <a:r>
            <a:rPr lang="es-ES" sz="1600" b="0" kern="1200" dirty="0">
              <a:solidFill>
                <a:srgbClr val="002060"/>
              </a:solidFill>
              <a:effectLst/>
            </a:rPr>
            <a:t>Reportados</a:t>
          </a:r>
        </a:p>
      </dsp:txBody>
      <dsp:txXfrm>
        <a:off x="569949" y="2639249"/>
        <a:ext cx="1212779" cy="1136994"/>
      </dsp:txXfrm>
    </dsp:sp>
    <dsp:sp modelId="{7C56128E-AE5E-4E60-AA90-850B9071A245}">
      <dsp:nvSpPr>
        <dsp:cNvPr id="0" name=""/>
        <dsp:cNvSpPr/>
      </dsp:nvSpPr>
      <dsp:spPr>
        <a:xfrm rot="13114286">
          <a:off x="2181215" y="1760577"/>
          <a:ext cx="251659" cy="5597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>
            <a:solidFill>
              <a:srgbClr val="002060"/>
            </a:solidFill>
            <a:effectLst/>
          </a:endParaRPr>
        </a:p>
      </dsp:txBody>
      <dsp:txXfrm rot="10800000">
        <a:off x="2248477" y="1896068"/>
        <a:ext cx="176161" cy="335863"/>
      </dsp:txXfrm>
    </dsp:sp>
    <dsp:sp modelId="{05AF68BE-B832-4B09-B706-920D1819BB7F}">
      <dsp:nvSpPr>
        <dsp:cNvPr id="0" name=""/>
        <dsp:cNvSpPr/>
      </dsp:nvSpPr>
      <dsp:spPr>
        <a:xfrm>
          <a:off x="834329" y="767670"/>
          <a:ext cx="1483049" cy="13793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>
              <a:solidFill>
                <a:srgbClr val="002060"/>
              </a:solidFill>
              <a:effectLst/>
            </a:rPr>
            <a:t>41</a:t>
          </a:r>
          <a:r>
            <a:rPr lang="es-ES" sz="1800" b="1" kern="1200" dirty="0">
              <a:solidFill>
                <a:srgbClr val="002060"/>
              </a:solidFill>
              <a:effectLst/>
            </a:rPr>
            <a:t> </a:t>
          </a:r>
          <a:r>
            <a:rPr lang="es-ES" sz="1600" b="1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Problemas Laborales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0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Resueltos</a:t>
          </a:r>
          <a:r>
            <a:rPr lang="es-ES" sz="1600" b="1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 </a:t>
          </a:r>
          <a:endParaRPr lang="es-ES" sz="1600" b="1" kern="1200" dirty="0">
            <a:solidFill>
              <a:srgbClr val="002060"/>
            </a:solidFill>
            <a:effectLst/>
          </a:endParaRPr>
        </a:p>
      </dsp:txBody>
      <dsp:txXfrm>
        <a:off x="1051516" y="969675"/>
        <a:ext cx="1048675" cy="9753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F30D9C-34DB-408B-91A7-40E67EBDFF56}">
      <dsp:nvSpPr>
        <dsp:cNvPr id="0" name=""/>
        <dsp:cNvSpPr/>
      </dsp:nvSpPr>
      <dsp:spPr>
        <a:xfrm>
          <a:off x="1825194" y="1607882"/>
          <a:ext cx="1717308" cy="1508563"/>
        </a:xfrm>
        <a:prstGeom prst="ellipse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400" b="1" i="1" kern="1200" dirty="0">
              <a:solidFill>
                <a:schemeClr val="bg1"/>
              </a:solidFill>
              <a:latin typeface="Calibri"/>
              <a:ea typeface="+mn-ea"/>
              <a:cs typeface="+mn-cs"/>
            </a:rPr>
            <a:t>CENTROS DE APOYO INTEGRAL COMUNITARIO</a:t>
          </a:r>
        </a:p>
      </dsp:txBody>
      <dsp:txXfrm>
        <a:off x="2076688" y="1828806"/>
        <a:ext cx="1214320" cy="1066715"/>
      </dsp:txXfrm>
    </dsp:sp>
    <dsp:sp modelId="{9BF85449-A957-48CB-86B7-CAC12DA1931B}">
      <dsp:nvSpPr>
        <dsp:cNvPr id="0" name=""/>
        <dsp:cNvSpPr/>
      </dsp:nvSpPr>
      <dsp:spPr>
        <a:xfrm rot="16203354">
          <a:off x="2616854" y="1266099"/>
          <a:ext cx="135702" cy="4352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BO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637190" y="1373495"/>
        <a:ext cx="94991" cy="261123"/>
      </dsp:txXfrm>
    </dsp:sp>
    <dsp:sp modelId="{EE32E95D-2EF1-47CB-B713-10D834579506}">
      <dsp:nvSpPr>
        <dsp:cNvPr id="0" name=""/>
        <dsp:cNvSpPr/>
      </dsp:nvSpPr>
      <dsp:spPr>
        <a:xfrm>
          <a:off x="1639563" y="71823"/>
          <a:ext cx="2091790" cy="1280016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600" b="1" kern="1200" dirty="0">
              <a:solidFill>
                <a:srgbClr val="002060"/>
              </a:solidFill>
              <a:latin typeface="Calibri"/>
              <a:ea typeface="+mn-ea"/>
              <a:cs typeface="+mn-cs"/>
            </a:rPr>
            <a:t>TRABAJO SOCIAL</a:t>
          </a:r>
        </a:p>
      </dsp:txBody>
      <dsp:txXfrm>
        <a:off x="1945899" y="259277"/>
        <a:ext cx="1479118" cy="905108"/>
      </dsp:txXfrm>
    </dsp:sp>
    <dsp:sp modelId="{2A889C11-9E17-4EB0-81A7-DD04FD3F2E52}">
      <dsp:nvSpPr>
        <dsp:cNvPr id="0" name=""/>
        <dsp:cNvSpPr/>
      </dsp:nvSpPr>
      <dsp:spPr>
        <a:xfrm rot="20754976">
          <a:off x="3551623" y="1913217"/>
          <a:ext cx="108702" cy="4352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BO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552113" y="2004226"/>
        <a:ext cx="76091" cy="261123"/>
      </dsp:txXfrm>
    </dsp:sp>
    <dsp:sp modelId="{91FC3B49-CCA7-4AA3-AA99-0C3707958B77}">
      <dsp:nvSpPr>
        <dsp:cNvPr id="0" name=""/>
        <dsp:cNvSpPr/>
      </dsp:nvSpPr>
      <dsp:spPr>
        <a:xfrm>
          <a:off x="3644805" y="1237321"/>
          <a:ext cx="1943142" cy="1280016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600" b="1" kern="1200" dirty="0">
              <a:solidFill>
                <a:srgbClr val="002060"/>
              </a:solidFill>
              <a:latin typeface="Calibri"/>
              <a:ea typeface="+mn-ea"/>
              <a:cs typeface="+mn-cs"/>
            </a:rPr>
            <a:t>EDUCACIÓN ESPECIAL</a:t>
          </a:r>
        </a:p>
      </dsp:txBody>
      <dsp:txXfrm>
        <a:off x="3929372" y="1424775"/>
        <a:ext cx="1374008" cy="905108"/>
      </dsp:txXfrm>
    </dsp:sp>
    <dsp:sp modelId="{A86FD335-4953-46E5-9D9C-ACDFBBD8EE39}">
      <dsp:nvSpPr>
        <dsp:cNvPr id="0" name=""/>
        <dsp:cNvSpPr/>
      </dsp:nvSpPr>
      <dsp:spPr>
        <a:xfrm rot="2528828">
          <a:off x="3308571" y="2777653"/>
          <a:ext cx="149551" cy="4352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BO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314372" y="2849641"/>
        <a:ext cx="104686" cy="261123"/>
      </dsp:txXfrm>
    </dsp:sp>
    <dsp:sp modelId="{FC1B2228-0700-4CBF-B41B-EA701E2E8A27}">
      <dsp:nvSpPr>
        <dsp:cNvPr id="0" name=""/>
        <dsp:cNvSpPr/>
      </dsp:nvSpPr>
      <dsp:spPr>
        <a:xfrm>
          <a:off x="2947563" y="2997320"/>
          <a:ext cx="2290410" cy="1280016"/>
        </a:xfrm>
        <a:prstGeom prst="ellipse">
          <a:avLst/>
        </a:prstGeom>
        <a:solidFill>
          <a:srgbClr val="CB94E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600" b="1" kern="1200" dirty="0">
              <a:solidFill>
                <a:srgbClr val="002060"/>
              </a:solidFill>
              <a:latin typeface="Calibri"/>
              <a:ea typeface="+mn-ea"/>
              <a:cs typeface="+mn-cs"/>
            </a:rPr>
            <a:t>FISIOTERAPIA/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600" b="1" kern="1200" dirty="0">
              <a:solidFill>
                <a:srgbClr val="002060"/>
              </a:solidFill>
              <a:latin typeface="Calibri"/>
              <a:ea typeface="+mn-ea"/>
              <a:cs typeface="+mn-cs"/>
            </a:rPr>
            <a:t>KINESIÓLOGO</a:t>
          </a:r>
        </a:p>
      </dsp:txBody>
      <dsp:txXfrm>
        <a:off x="3282986" y="3184774"/>
        <a:ext cx="1619564" cy="905108"/>
      </dsp:txXfrm>
    </dsp:sp>
    <dsp:sp modelId="{7C33C610-710C-44FC-AA93-E443CFA5F9B7}">
      <dsp:nvSpPr>
        <dsp:cNvPr id="0" name=""/>
        <dsp:cNvSpPr/>
      </dsp:nvSpPr>
      <dsp:spPr>
        <a:xfrm rot="8043130">
          <a:off x="1980569" y="2804537"/>
          <a:ext cx="129571" cy="4352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BO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2013518" y="2877610"/>
        <a:ext cx="90700" cy="261123"/>
      </dsp:txXfrm>
    </dsp:sp>
    <dsp:sp modelId="{039A9256-E374-4F71-9E3E-BF04C2BE3AFB}">
      <dsp:nvSpPr>
        <dsp:cNvPr id="0" name=""/>
        <dsp:cNvSpPr/>
      </dsp:nvSpPr>
      <dsp:spPr>
        <a:xfrm>
          <a:off x="273737" y="3035025"/>
          <a:ext cx="2279953" cy="1280016"/>
        </a:xfrm>
        <a:prstGeom prst="ellipse">
          <a:avLst/>
        </a:prstGeom>
        <a:solidFill>
          <a:srgbClr val="99FFC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600" b="1" kern="1200" dirty="0">
              <a:solidFill>
                <a:srgbClr val="002060"/>
              </a:solidFill>
              <a:latin typeface="Calibri"/>
              <a:ea typeface="+mn-ea"/>
              <a:cs typeface="+mn-cs"/>
            </a:rPr>
            <a:t>PSICOPEDAGOGÍA</a:t>
          </a:r>
        </a:p>
      </dsp:txBody>
      <dsp:txXfrm>
        <a:off x="607628" y="3222479"/>
        <a:ext cx="1612171" cy="905108"/>
      </dsp:txXfrm>
    </dsp:sp>
    <dsp:sp modelId="{BDF36F68-0CEE-4062-97E9-F6DF2897B5CF}">
      <dsp:nvSpPr>
        <dsp:cNvPr id="0" name=""/>
        <dsp:cNvSpPr/>
      </dsp:nvSpPr>
      <dsp:spPr>
        <a:xfrm rot="11869141">
          <a:off x="1732605" y="1855783"/>
          <a:ext cx="105656" cy="4352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BO" sz="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763542" y="1947674"/>
        <a:ext cx="73959" cy="261123"/>
      </dsp:txXfrm>
    </dsp:sp>
    <dsp:sp modelId="{47D58205-C685-4D8C-9AFF-845AE2F4DE29}">
      <dsp:nvSpPr>
        <dsp:cNvPr id="0" name=""/>
        <dsp:cNvSpPr/>
      </dsp:nvSpPr>
      <dsp:spPr>
        <a:xfrm>
          <a:off x="0" y="1142852"/>
          <a:ext cx="1763171" cy="1280016"/>
        </a:xfrm>
        <a:prstGeom prst="ellipse">
          <a:avLst/>
        </a:prstGeom>
        <a:solidFill>
          <a:srgbClr val="92D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BO" sz="1600" b="1" kern="1200" dirty="0">
              <a:solidFill>
                <a:srgbClr val="002060"/>
              </a:solidFill>
              <a:latin typeface="Calibri"/>
              <a:ea typeface="+mn-ea"/>
              <a:cs typeface="+mn-cs"/>
            </a:rPr>
            <a:t>APOYO PSICOLÓGICO</a:t>
          </a:r>
        </a:p>
      </dsp:txBody>
      <dsp:txXfrm>
        <a:off x="258210" y="1330306"/>
        <a:ext cx="1246751" cy="905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0.2625</cdr:x>
      <cdr:y>0.20353</cdr:y>
    </cdr:from>
    <cdr:to>
      <cdr:x>0.48281</cdr:x>
      <cdr:y>0.35031</cdr:y>
    </cdr:to>
    <cdr:cxnSp macro="">
      <cdr:nvCxnSpPr>
        <cdr:cNvPr id="3" name="Conector recto 2">
          <a:extLst xmlns:a="http://schemas.openxmlformats.org/drawingml/2006/main">
            <a:ext uri="{FF2B5EF4-FFF2-40B4-BE49-F238E27FC236}">
              <a16:creationId xmlns:a16="http://schemas.microsoft.com/office/drawing/2014/main" xmlns="" id="{74121FC1-5D35-4411-898A-FCC6305E4970}"/>
            </a:ext>
          </a:extLst>
        </cdr:cNvPr>
        <cdr:cNvCxnSpPr/>
      </cdr:nvCxnSpPr>
      <cdr:spPr>
        <a:xfrm xmlns:a="http://schemas.openxmlformats.org/drawingml/2006/main">
          <a:off x="2400299" y="1074195"/>
          <a:ext cx="2014538" cy="77470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0.21858</cdr:x>
      <cdr:y>0.24233</cdr:y>
    </cdr:from>
    <cdr:to>
      <cdr:x>0.4842</cdr:x>
      <cdr:y>0.35873</cdr:y>
    </cdr:to>
    <cdr:cxnSp macro="">
      <cdr:nvCxnSpPr>
        <cdr:cNvPr id="5" name="Conector recto 4">
          <a:extLst xmlns:a="http://schemas.openxmlformats.org/drawingml/2006/main">
            <a:ext uri="{FF2B5EF4-FFF2-40B4-BE49-F238E27FC236}">
              <a16:creationId xmlns:a16="http://schemas.microsoft.com/office/drawing/2014/main" xmlns="" id="{4AAF2D9E-3E94-4D5E-9086-A66A9D9E438E}"/>
            </a:ext>
          </a:extLst>
        </cdr:cNvPr>
        <cdr:cNvCxnSpPr/>
      </cdr:nvCxnSpPr>
      <cdr:spPr>
        <a:xfrm xmlns:a="http://schemas.openxmlformats.org/drawingml/2006/main">
          <a:off x="1998662" y="1278983"/>
          <a:ext cx="2428875" cy="61436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0.21944</cdr:x>
      <cdr:y>0.24082</cdr:y>
    </cdr:from>
    <cdr:to>
      <cdr:x>0.48333</cdr:x>
      <cdr:y>0.35031</cdr:y>
    </cdr:to>
    <cdr:cxnSp macro="">
      <cdr:nvCxnSpPr>
        <cdr:cNvPr id="6" name="Conector recto 5">
          <a:extLst xmlns:a="http://schemas.openxmlformats.org/drawingml/2006/main">
            <a:ext uri="{FF2B5EF4-FFF2-40B4-BE49-F238E27FC236}">
              <a16:creationId xmlns:a16="http://schemas.microsoft.com/office/drawing/2014/main" xmlns="" id="{36A6EA5B-48D3-4290-9EFC-05819AEC1756}"/>
            </a:ext>
          </a:extLst>
        </cdr:cNvPr>
        <cdr:cNvCxnSpPr/>
      </cdr:nvCxnSpPr>
      <cdr:spPr>
        <a:xfrm xmlns:a="http://schemas.openxmlformats.org/drawingml/2006/main">
          <a:off x="2006599" y="1271045"/>
          <a:ext cx="2413000" cy="57785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bg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0.75829</cdr:x>
      <cdr:y>0.52257</cdr:y>
    </cdr:from>
    <cdr:to>
      <cdr:x>0.85556</cdr:x>
      <cdr:y>0.66346</cdr:y>
    </cdr:to>
    <cdr:cxnSp macro="">
      <cdr:nvCxnSpPr>
        <cdr:cNvPr id="3" name="Conector recto 2">
          <a:extLst xmlns:a="http://schemas.openxmlformats.org/drawingml/2006/main">
            <a:ext uri="{FF2B5EF4-FFF2-40B4-BE49-F238E27FC236}">
              <a16:creationId xmlns:a16="http://schemas.microsoft.com/office/drawing/2014/main" xmlns="" id="{0E7D919F-2732-4D81-98D9-1E9D11F5A83F}"/>
            </a:ext>
          </a:extLst>
        </cdr:cNvPr>
        <cdr:cNvCxnSpPr/>
      </cdr:nvCxnSpPr>
      <cdr:spPr>
        <a:xfrm xmlns:a="http://schemas.openxmlformats.org/drawingml/2006/main">
          <a:off x="6818243" y="2703444"/>
          <a:ext cx="874644" cy="728870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FF00"/>
          </a:solidFill>
        </a:ln>
        <a:effectLst xmlns:a="http://schemas.openxmlformats.org/drawingml/2006/main">
          <a:glow rad="101600">
            <a:schemeClr val="accent4">
              <a:satMod val="175000"/>
              <a:alpha val="40000"/>
            </a:schemeClr>
          </a:glow>
        </a:effectLst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0.84584</cdr:x>
      <cdr:y>0.6488</cdr:y>
    </cdr:from>
    <cdr:to>
      <cdr:x>0.86205</cdr:x>
      <cdr:y>0.67442</cdr:y>
    </cdr:to>
    <cdr:sp macro="" textlink="">
      <cdr:nvSpPr>
        <cdr:cNvPr id="4" name="Elipse 3">
          <a:extLst xmlns:a="http://schemas.openxmlformats.org/drawingml/2006/main">
            <a:ext uri="{FF2B5EF4-FFF2-40B4-BE49-F238E27FC236}">
              <a16:creationId xmlns:a16="http://schemas.microsoft.com/office/drawing/2014/main" xmlns="" id="{5FD0D3BA-6C5E-404B-AC3C-EAE914EA34C8}"/>
            </a:ext>
          </a:extLst>
        </cdr:cNvPr>
        <cdr:cNvSpPr/>
      </cdr:nvSpPr>
      <cdr:spPr>
        <a:xfrm xmlns:a="http://schemas.openxmlformats.org/drawingml/2006/main">
          <a:off x="7605423" y="3356445"/>
          <a:ext cx="145774" cy="13252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solidFill>
            <a:srgbClr val="FFFF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E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7C0D4-BC44-42BF-9059-CE2A476A49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153841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9127B5-98F6-436B-AB4D-B077038FA79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33798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USEIP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493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LA FECHA REAL ES EL 12 </a:t>
            </a:r>
            <a:r>
              <a:rPr lang="es-ES"/>
              <a:t>DE MARZO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3901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LA DIRECCIÓN DE FISCALIZACIÓN  OBSERVO EL MONTO TOTAL</a:t>
            </a:r>
            <a:r>
              <a:rPr lang="es-ES" baseline="0" dirty="0"/>
              <a:t> EJECUTADO</a:t>
            </a:r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786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POR RECOMENDACIÓN DE LA DIRECCIÓN DE FISCALIZACIÓN SE REEMPLAZO EL MONTO DEL CONTRATO POR EL MONTO APROBADO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0354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5611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0388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COLOCARLA 3RA FOTO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836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SE INCORPORO LOS DATOS DEL </a:t>
            </a:r>
            <a:r>
              <a:rPr lang="es-ES" dirty="0" err="1"/>
              <a:t>AYNI</a:t>
            </a:r>
            <a:r>
              <a:rPr lang="es-ES" dirty="0"/>
              <a:t> EDUCATIVO EL CUAL ESTA CONSOLIDADO CON LA DIRECCIÓN DE EDUCACIÓN (LOS MISMOS NO ESTABAN EN LOS INFORMES PRESENTADOS)</a:t>
            </a:r>
          </a:p>
          <a:p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15852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3683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VERIFICAR CON USEIP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6667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SE MODIFICO EL TEXTO DE FORMA, CAMBIANDO A MAYUSCULAS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7275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LUMINARIAS POR SADM – CAPITAN ULLOA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5465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473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3536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200 CAMARAS PARA CENTROS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8BAB547-D0EC-4922-8481-C596F74C4D7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128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9104348-EA73-4DC4-9566-43EEC54E0BF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3669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2CE963F-683F-4905-9B63-003BF7A0F6C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716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8E2E4-882E-4D0D-BF75-5DB8FA2BE184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188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BDEC-21C6-449E-B2BB-81F31E055C5A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479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4C466-DC63-4F92-B9EA-AEDDF4545272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033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C33F-9F7E-433B-AB8E-A68BBC62051C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1942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21770-A2E5-427E-BDC6-C379CD84EC02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5104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9C9F-2BEA-467E-AEB6-66DD2949C36A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3790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F38EB-DC56-4DB2-81F0-AA47C6B9DD4C}" type="datetime1">
              <a:rPr lang="es-ES" smtClean="0"/>
              <a:t>28/02/2019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4537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58D3-5B93-490D-982F-62B76C2E3763}" type="datetime1">
              <a:rPr lang="es-ES" smtClean="0"/>
              <a:t>28/02/2019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8884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B655-7B6E-4DC3-8E44-3DDC34E1F59A}" type="datetime1">
              <a:rPr lang="es-ES" smtClean="0"/>
              <a:t>28/02/2019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9231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B193-151D-4863-9AFC-0A96985A7674}" type="datetime1">
              <a:rPr lang="es-ES" smtClean="0"/>
              <a:t>28/02/2019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50833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8D1B0-462B-4C83-BBEB-F5F0B2B25446}" type="datetime1">
              <a:rPr lang="es-ES" smtClean="0"/>
              <a:t>28/02/2019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3086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9BB6E-F318-4F3E-95D0-467EC8295C26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3087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B9143-C9CB-4AFE-9052-80AC263B0741}" type="datetime1">
              <a:rPr lang="es-ES" smtClean="0"/>
              <a:t>28/02/2019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2883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A81FC-E030-4DC2-8244-6A74FEFD93C1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52005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0A5F8-0761-41E9-80B6-574AA43B130C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4192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3"/>
            <a:ext cx="7772400" cy="2387600"/>
          </a:xfrm>
        </p:spPr>
        <p:txBody>
          <a:bodyPr anchor="b"/>
          <a:lstStyle>
            <a:lvl1pPr algn="ctr">
              <a:defRPr sz="590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1" cy="1655762"/>
          </a:xfrm>
        </p:spPr>
        <p:txBody>
          <a:bodyPr/>
          <a:lstStyle>
            <a:lvl1pPr marL="0" indent="0" algn="ctr">
              <a:buNone/>
              <a:defRPr sz="2362"/>
            </a:lvl1pPr>
            <a:lvl2pPr marL="449976" indent="0" algn="ctr">
              <a:buNone/>
              <a:defRPr sz="1968"/>
            </a:lvl2pPr>
            <a:lvl3pPr marL="899952" indent="0" algn="ctr">
              <a:buNone/>
              <a:defRPr sz="1772"/>
            </a:lvl3pPr>
            <a:lvl4pPr marL="1349929" indent="0" algn="ctr">
              <a:buNone/>
              <a:defRPr sz="1575"/>
            </a:lvl4pPr>
            <a:lvl5pPr marL="1799905" indent="0" algn="ctr">
              <a:buNone/>
              <a:defRPr sz="1575"/>
            </a:lvl5pPr>
            <a:lvl6pPr marL="2249881" indent="0" algn="ctr">
              <a:buNone/>
              <a:defRPr sz="1575"/>
            </a:lvl6pPr>
            <a:lvl7pPr marL="2699857" indent="0" algn="ctr">
              <a:buNone/>
              <a:defRPr sz="1575"/>
            </a:lvl7pPr>
            <a:lvl8pPr marL="3149834" indent="0" algn="ctr">
              <a:buNone/>
              <a:defRPr sz="1575"/>
            </a:lvl8pPr>
            <a:lvl9pPr marL="3599810" indent="0" algn="ctr">
              <a:buNone/>
              <a:defRPr sz="1575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78ECA-5CAF-4E09-923F-1A12B3C10761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16680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C1C67-A740-4945-BF36-821EC943A2CE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72860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590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362">
                <a:solidFill>
                  <a:schemeClr val="tx1"/>
                </a:solidFill>
              </a:defRPr>
            </a:lvl1pPr>
            <a:lvl2pPr marL="449976" indent="0">
              <a:buNone/>
              <a:defRPr sz="1968">
                <a:solidFill>
                  <a:schemeClr val="tx1">
                    <a:tint val="75000"/>
                  </a:schemeClr>
                </a:solidFill>
              </a:defRPr>
            </a:lvl2pPr>
            <a:lvl3pPr marL="899952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3pPr>
            <a:lvl4pPr marL="1349929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4pPr>
            <a:lvl5pPr marL="179990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5pPr>
            <a:lvl6pPr marL="2249881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6pPr>
            <a:lvl7pPr marL="2699857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7pPr>
            <a:lvl8pPr marL="314983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8pPr>
            <a:lvl9pPr marL="3599810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F136E-9EB3-494C-A6B1-179C9316FF70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476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256FB-6BD7-46BD-86B8-9829771061E8}" type="datetime1">
              <a:rPr lang="es-ES" smtClean="0"/>
              <a:t>28/02/2019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4466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5CA4F-C1F6-48A9-83EF-F37223284F52}" type="datetime1">
              <a:rPr lang="es-ES" smtClean="0"/>
              <a:t>28/02/2019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9637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1B10-0E1B-45E5-983E-67B965FD3938}" type="datetime1">
              <a:rPr lang="es-ES" smtClean="0"/>
              <a:t>28/02/2019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721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7FB9E-00C0-43E2-818E-7A431BD20230}" type="datetime1">
              <a:rPr lang="es-ES" smtClean="0"/>
              <a:t>28/02/2019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700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C57A5-8463-4493-AED7-69D4BDBB2E1B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96305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149"/>
            </a:lvl1pPr>
            <a:lvl2pPr>
              <a:defRPr sz="2756"/>
            </a:lvl2pPr>
            <a:lvl3pPr>
              <a:defRPr sz="2362"/>
            </a:lvl3pPr>
            <a:lvl4pPr>
              <a:defRPr sz="1968"/>
            </a:lvl4pPr>
            <a:lvl5pPr>
              <a:defRPr sz="1968"/>
            </a:lvl5pPr>
            <a:lvl6pPr>
              <a:defRPr sz="1968"/>
            </a:lvl6pPr>
            <a:lvl7pPr>
              <a:defRPr sz="1968"/>
            </a:lvl7pPr>
            <a:lvl8pPr>
              <a:defRPr sz="1968"/>
            </a:lvl8pPr>
            <a:lvl9pPr>
              <a:defRPr sz="1968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575"/>
            </a:lvl1pPr>
            <a:lvl2pPr marL="449976" indent="0">
              <a:buNone/>
              <a:defRPr sz="1378"/>
            </a:lvl2pPr>
            <a:lvl3pPr marL="899952" indent="0">
              <a:buNone/>
              <a:defRPr sz="1181"/>
            </a:lvl3pPr>
            <a:lvl4pPr marL="1349929" indent="0">
              <a:buNone/>
              <a:defRPr sz="984"/>
            </a:lvl4pPr>
            <a:lvl5pPr marL="1799905" indent="0">
              <a:buNone/>
              <a:defRPr sz="984"/>
            </a:lvl5pPr>
            <a:lvl6pPr marL="2249881" indent="0">
              <a:buNone/>
              <a:defRPr sz="984"/>
            </a:lvl6pPr>
            <a:lvl7pPr marL="2699857" indent="0">
              <a:buNone/>
              <a:defRPr sz="984"/>
            </a:lvl7pPr>
            <a:lvl8pPr marL="3149834" indent="0">
              <a:buNone/>
              <a:defRPr sz="984"/>
            </a:lvl8pPr>
            <a:lvl9pPr marL="3599810" indent="0">
              <a:buNone/>
              <a:defRPr sz="984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72CBF-F73B-41B8-B955-CF77B227B99C}" type="datetime1">
              <a:rPr lang="es-ES" smtClean="0"/>
              <a:t>28/02/2019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22661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57200"/>
            <a:ext cx="2949178" cy="1600200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149"/>
            </a:lvl1pPr>
            <a:lvl2pPr marL="449976" indent="0">
              <a:buNone/>
              <a:defRPr sz="2756"/>
            </a:lvl2pPr>
            <a:lvl3pPr marL="899952" indent="0">
              <a:buNone/>
              <a:defRPr sz="2362"/>
            </a:lvl3pPr>
            <a:lvl4pPr marL="1349929" indent="0">
              <a:buNone/>
              <a:defRPr sz="1968"/>
            </a:lvl4pPr>
            <a:lvl5pPr marL="1799905" indent="0">
              <a:buNone/>
              <a:defRPr sz="1968"/>
            </a:lvl5pPr>
            <a:lvl6pPr marL="2249881" indent="0">
              <a:buNone/>
              <a:defRPr sz="1968"/>
            </a:lvl6pPr>
            <a:lvl7pPr marL="2699857" indent="0">
              <a:buNone/>
              <a:defRPr sz="1968"/>
            </a:lvl7pPr>
            <a:lvl8pPr marL="3149834" indent="0">
              <a:buNone/>
              <a:defRPr sz="1968"/>
            </a:lvl8pPr>
            <a:lvl9pPr marL="3599810" indent="0">
              <a:buNone/>
              <a:defRPr sz="196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2057400"/>
            <a:ext cx="2949178" cy="3811588"/>
          </a:xfrm>
        </p:spPr>
        <p:txBody>
          <a:bodyPr/>
          <a:lstStyle>
            <a:lvl1pPr marL="0" indent="0">
              <a:buNone/>
              <a:defRPr sz="1575"/>
            </a:lvl1pPr>
            <a:lvl2pPr marL="449976" indent="0">
              <a:buNone/>
              <a:defRPr sz="1378"/>
            </a:lvl2pPr>
            <a:lvl3pPr marL="899952" indent="0">
              <a:buNone/>
              <a:defRPr sz="1181"/>
            </a:lvl3pPr>
            <a:lvl4pPr marL="1349929" indent="0">
              <a:buNone/>
              <a:defRPr sz="984"/>
            </a:lvl4pPr>
            <a:lvl5pPr marL="1799905" indent="0">
              <a:buNone/>
              <a:defRPr sz="984"/>
            </a:lvl5pPr>
            <a:lvl6pPr marL="2249881" indent="0">
              <a:buNone/>
              <a:defRPr sz="984"/>
            </a:lvl6pPr>
            <a:lvl7pPr marL="2699857" indent="0">
              <a:buNone/>
              <a:defRPr sz="984"/>
            </a:lvl7pPr>
            <a:lvl8pPr marL="3149834" indent="0">
              <a:buNone/>
              <a:defRPr sz="984"/>
            </a:lvl8pPr>
            <a:lvl9pPr marL="3599810" indent="0">
              <a:buNone/>
              <a:defRPr sz="984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CD40-13B3-4B19-845E-CED73BBEB2FE}" type="datetime1">
              <a:rPr lang="es-ES" smtClean="0"/>
              <a:t>28/02/2019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0164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DC56-C6F5-4EE9-B899-9F3C368F3983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35434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EF5DE-FE54-412B-998B-2A7FBB4F1410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5621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225A-A538-4ED8-93FF-7FADC5B46568}" type="datetime1">
              <a:rPr lang="es-ES" smtClean="0"/>
              <a:t>28/02/2019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9950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56734-CA79-4B41-BC9F-152FFE15615A}" type="datetime1">
              <a:rPr lang="es-ES" smtClean="0"/>
              <a:t>28/02/2019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1205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390D6-A60C-45A7-BF68-422B650DF1C3}" type="datetime1">
              <a:rPr lang="es-ES" smtClean="0"/>
              <a:t>28/02/2019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011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3797-E219-4BD6-9334-80C16AB28150}" type="datetime1">
              <a:rPr lang="es-ES" smtClean="0"/>
              <a:t>28/02/2019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6053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EDC4E-CA16-4985-8316-628FBFB3C7A0}" type="datetime1">
              <a:rPr lang="es-ES" smtClean="0"/>
              <a:t>28/02/2019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6249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62A41-E98E-4AD3-8966-C04FFB3098D9}" type="datetime1">
              <a:rPr lang="es-ES" smtClean="0"/>
              <a:t>28/02/2019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5542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8258C-48D0-4D63-92F0-D0FFAD329FC4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290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6D14A-018A-4685-A5FE-6590E17EE85B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CC987-B22C-44C8-8EC8-FEA1F36AF0C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8865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4BE61-6311-4272-BE7C-D73470861EDC}" type="datetime1">
              <a:rPr lang="es-ES" smtClean="0"/>
              <a:t>28/02/2019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B866A-8DD6-4393-8EF7-28326EC498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88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l" defTabSz="899952" rtl="0" eaLnBrk="1" latinLnBrk="0" hangingPunct="1">
        <a:lnSpc>
          <a:spcPct val="90000"/>
        </a:lnSpc>
        <a:spcBef>
          <a:spcPct val="0"/>
        </a:spcBef>
        <a:buNone/>
        <a:defRPr sz="43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988" indent="-224988" algn="l" defTabSz="899952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2756" kern="1200">
          <a:solidFill>
            <a:schemeClr val="tx1"/>
          </a:solidFill>
          <a:latin typeface="+mn-lt"/>
          <a:ea typeface="+mn-ea"/>
          <a:cs typeface="+mn-cs"/>
        </a:defRPr>
      </a:lvl1pPr>
      <a:lvl2pPr marL="674964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2pPr>
      <a:lvl3pPr marL="1124941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3pPr>
      <a:lvl4pPr marL="1574917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2024893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474869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924846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374822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824798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1pPr>
      <a:lvl2pPr marL="449976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2pPr>
      <a:lvl3pPr marL="899952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349929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1799905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249881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699857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149834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59981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emf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emf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emf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microsoft.com/office/2007/relationships/hdphoto" Target="../media/hdphoto39.wdp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7.wdp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microsoft.com/office/2007/relationships/hdphoto" Target="../media/hdphoto9.wdp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hdphoto" Target="../media/hdphoto1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44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43.png"/><Relationship Id="rId4" Type="http://schemas.openxmlformats.org/officeDocument/2006/relationships/diagramLayout" Target="../diagrams/layout2.xml"/><Relationship Id="rId9" Type="http://schemas.microsoft.com/office/2007/relationships/hdphoto" Target="../media/hdphoto14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microsoft.com/office/2007/relationships/hdphoto" Target="../media/hdphoto16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3.jpeg"/><Relationship Id="rId7" Type="http://schemas.microsoft.com/office/2007/relationships/hdphoto" Target="../media/hdphoto18.wdp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microsoft.com/office/2007/relationships/hdphoto" Target="../media/hdphoto17.wdp"/><Relationship Id="rId4" Type="http://schemas.openxmlformats.org/officeDocument/2006/relationships/image" Target="../media/image84.png"/><Relationship Id="rId9" Type="http://schemas.microsoft.com/office/2007/relationships/hdphoto" Target="../media/hdphoto19.wdp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microsoft.com/office/2007/relationships/hdphoto" Target="../media/hdphoto20.wdp"/><Relationship Id="rId7" Type="http://schemas.microsoft.com/office/2007/relationships/hdphoto" Target="../media/hdphoto22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1" Type="http://schemas.microsoft.com/office/2007/relationships/hdphoto" Target="../media/hdphoto24.wdp"/><Relationship Id="rId5" Type="http://schemas.microsoft.com/office/2007/relationships/hdphoto" Target="../media/hdphoto21.wdp"/><Relationship Id="rId10" Type="http://schemas.openxmlformats.org/officeDocument/2006/relationships/image" Target="../media/image92.png"/><Relationship Id="rId4" Type="http://schemas.openxmlformats.org/officeDocument/2006/relationships/image" Target="../media/image89.png"/><Relationship Id="rId9" Type="http://schemas.microsoft.com/office/2007/relationships/hdphoto" Target="../media/hdphoto23.wdp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1.jpeg"/><Relationship Id="rId7" Type="http://schemas.microsoft.com/office/2007/relationships/hdphoto" Target="../media/hdphoto26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microsoft.com/office/2007/relationships/hdphoto" Target="../media/hdphoto25.wdp"/><Relationship Id="rId4" Type="http://schemas.openxmlformats.org/officeDocument/2006/relationships/image" Target="../media/image102.png"/><Relationship Id="rId9" Type="http://schemas.microsoft.com/office/2007/relationships/hdphoto" Target="../media/hdphoto27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7" Type="http://schemas.openxmlformats.org/officeDocument/2006/relationships/image" Target="../media/image111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microsoft.com/office/2007/relationships/hdphoto" Target="../media/hdphoto28.wdp"/><Relationship Id="rId7" Type="http://schemas.microsoft.com/office/2007/relationships/hdphoto" Target="../media/hdphoto29.wdp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Relationship Id="rId9" Type="http://schemas.microsoft.com/office/2007/relationships/hdphoto" Target="../media/hdphoto30.wdp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microsoft.com/office/2007/relationships/hdphoto" Target="../media/hdphoto33.wdp"/><Relationship Id="rId3" Type="http://schemas.microsoft.com/office/2007/relationships/hdphoto" Target="../media/hdphoto31.wdp"/><Relationship Id="rId7" Type="http://schemas.openxmlformats.org/officeDocument/2006/relationships/image" Target="../media/image122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5" Type="http://schemas.microsoft.com/office/2007/relationships/hdphoto" Target="../media/hdphoto32.wdp"/><Relationship Id="rId4" Type="http://schemas.openxmlformats.org/officeDocument/2006/relationships/image" Target="../media/image120.png"/><Relationship Id="rId9" Type="http://schemas.openxmlformats.org/officeDocument/2006/relationships/image" Target="../media/image123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7" Type="http://schemas.openxmlformats.org/officeDocument/2006/relationships/image" Target="../media/image130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34.wdp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jpeg"/><Relationship Id="rId5" Type="http://schemas.microsoft.com/office/2007/relationships/hdphoto" Target="../media/hdphoto35.wdp"/><Relationship Id="rId4" Type="http://schemas.openxmlformats.org/officeDocument/2006/relationships/image" Target="../media/image145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jpeg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6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2.jpeg"/><Relationship Id="rId5" Type="http://schemas.openxmlformats.org/officeDocument/2006/relationships/image" Target="../media/image161.jpeg"/><Relationship Id="rId4" Type="http://schemas.openxmlformats.org/officeDocument/2006/relationships/image" Target="../media/image16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7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0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7.png"/><Relationship Id="rId4" Type="http://schemas.openxmlformats.org/officeDocument/2006/relationships/image" Target="../media/image176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8.xml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5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89.jpeg"/><Relationship Id="rId4" Type="http://schemas.openxmlformats.org/officeDocument/2006/relationships/image" Target="../media/image188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96.png"/><Relationship Id="rId4" Type="http://schemas.openxmlformats.org/officeDocument/2006/relationships/image" Target="../media/image195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9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0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06.jpeg"/><Relationship Id="rId4" Type="http://schemas.openxmlformats.org/officeDocument/2006/relationships/image" Target="../media/image20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09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23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jpeg"/><Relationship Id="rId3" Type="http://schemas.openxmlformats.org/officeDocument/2006/relationships/image" Target="../media/image212.jpeg"/><Relationship Id="rId7" Type="http://schemas.microsoft.com/office/2007/relationships/hdphoto" Target="../media/hdphoto36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5.png"/><Relationship Id="rId5" Type="http://schemas.openxmlformats.org/officeDocument/2006/relationships/image" Target="../media/image214.jpeg"/><Relationship Id="rId10" Type="http://schemas.openxmlformats.org/officeDocument/2006/relationships/image" Target="../media/image218.jpeg"/><Relationship Id="rId4" Type="http://schemas.openxmlformats.org/officeDocument/2006/relationships/image" Target="../media/image213.jpeg"/><Relationship Id="rId9" Type="http://schemas.openxmlformats.org/officeDocument/2006/relationships/image" Target="../media/image2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jpeg"/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1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4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image" Target="../media/image22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7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0.jpe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3" Type="http://schemas.openxmlformats.org/officeDocument/2006/relationships/image" Target="../media/image232.jpeg"/><Relationship Id="rId7" Type="http://schemas.microsoft.com/office/2007/relationships/hdphoto" Target="../media/hdphoto37.wdp"/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5.png"/><Relationship Id="rId11" Type="http://schemas.openxmlformats.org/officeDocument/2006/relationships/image" Target="../media/image238.jpeg"/><Relationship Id="rId5" Type="http://schemas.openxmlformats.org/officeDocument/2006/relationships/image" Target="../media/image234.jpeg"/><Relationship Id="rId10" Type="http://schemas.openxmlformats.org/officeDocument/2006/relationships/image" Target="../media/image237.jpeg"/><Relationship Id="rId4" Type="http://schemas.openxmlformats.org/officeDocument/2006/relationships/image" Target="../media/image233.jpeg"/><Relationship Id="rId9" Type="http://schemas.microsoft.com/office/2007/relationships/hdphoto" Target="../media/hdphoto38.wdp"/></Relationships>
</file>

<file path=ppt/slides/_rels/slide9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jpeg"/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6497EB3C-C9C0-42CA-BDD7-333A116822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" y="1172437"/>
            <a:ext cx="3070964" cy="5369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18220971-E428-4347-BE32-152FA96D8626}"/>
              </a:ext>
            </a:extLst>
          </p:cNvPr>
          <p:cNvSpPr/>
          <p:nvPr/>
        </p:nvSpPr>
        <p:spPr>
          <a:xfrm>
            <a:off x="2124445" y="5085398"/>
            <a:ext cx="70195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BO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es-ES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xmlns="" id="{3336BBB0-77C8-40AC-A57F-88700DEA7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4355" y="506614"/>
            <a:ext cx="7179733" cy="8081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55600"/>
          </a:effectLst>
          <a:scene3d>
            <a:camera prst="orthographicFront"/>
            <a:lightRig rig="threePt" dir="t"/>
          </a:scene3d>
          <a:sp3d>
            <a:bevelB/>
          </a:sp3d>
        </p:spPr>
        <p:txBody>
          <a:bodyPr anchor="ctr">
            <a:noAutofit/>
          </a:bodyPr>
          <a:lstStyle/>
          <a:p>
            <a:r>
              <a:rPr lang="es-BO" sz="3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GOBIERNO AUTÓNOMO MUNICIPAL DE EL ALTO</a:t>
            </a:r>
            <a:endParaRPr lang="es-ES_tradnl" sz="3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15D0FEF9-DC44-4A7D-824F-1811D4AECE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107207"/>
            <a:ext cx="914400" cy="106523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2591FD06-A3C5-4229-BC1B-6F069961CA55}"/>
              </a:ext>
            </a:extLst>
          </p:cNvPr>
          <p:cNvSpPr/>
          <p:nvPr/>
        </p:nvSpPr>
        <p:spPr>
          <a:xfrm>
            <a:off x="2162949" y="1669078"/>
            <a:ext cx="706113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BO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RENDICIÓN PÚBLICA DE CUENTAS FINAL GESTIÓN</a:t>
            </a:r>
            <a:endParaRPr lang="es-E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125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xmlns="" id="{B09DCA22-AB76-4847-ADE7-E6355E661278}"/>
              </a:ext>
            </a:extLst>
          </p:cNvPr>
          <p:cNvSpPr/>
          <p:nvPr/>
        </p:nvSpPr>
        <p:spPr>
          <a:xfrm>
            <a:off x="411496" y="302659"/>
            <a:ext cx="79711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CUADRO COMPARATIVO RECURSOS PROPIOS CON OTROS MUNICIPIOS 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xmlns="" id="{E3A6E1ED-B25B-4B70-8BE1-C6AB9B8DBC1C}"/>
              </a:ext>
            </a:extLst>
          </p:cNvPr>
          <p:cNvGrpSpPr/>
          <p:nvPr/>
        </p:nvGrpSpPr>
        <p:grpSpPr>
          <a:xfrm>
            <a:off x="645638" y="1404730"/>
            <a:ext cx="8247041" cy="4382191"/>
            <a:chOff x="1285461" y="1553448"/>
            <a:chExt cx="7694637" cy="4713156"/>
          </a:xfrm>
        </p:grpSpPr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xmlns="" id="{454B0CE1-6939-47E0-BCF4-865C2AF3FDC9}"/>
                </a:ext>
              </a:extLst>
            </p:cNvPr>
            <p:cNvGrpSpPr/>
            <p:nvPr/>
          </p:nvGrpSpPr>
          <p:grpSpPr>
            <a:xfrm>
              <a:off x="1285461" y="1717518"/>
              <a:ext cx="7694637" cy="4095994"/>
              <a:chOff x="1528493" y="3207027"/>
              <a:chExt cx="6970643" cy="3411938"/>
            </a:xfrm>
          </p:grpSpPr>
          <p:pic>
            <p:nvPicPr>
              <p:cNvPr id="6" name="Imagen 5">
                <a:extLst>
                  <a:ext uri="{FF2B5EF4-FFF2-40B4-BE49-F238E27FC236}">
                    <a16:creationId xmlns:a16="http://schemas.microsoft.com/office/drawing/2014/main" xmlns="" id="{457BEE7F-0939-4B53-BB71-796206130F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0" r="96462">
                            <a14:foregroundMark x1="31077" y1="34000" x2="31385" y2="70308"/>
                            <a14:foregroundMark x1="52615" y1="44154" x2="52615" y2="74462"/>
                            <a14:foregroundMark x1="67769" y1="59538" x2="67385" y2="73077"/>
                            <a14:foregroundMark x1="56231" y1="41231" x2="54000" y2="40462"/>
                            <a14:foregroundMark x1="53846" y1="39846" x2="52462" y2="39538"/>
                            <a14:foregroundMark x1="33923" y1="29538" x2="37846" y2="31231"/>
                            <a14:foregroundMark x1="19538" y1="16000" x2="18462" y2="15077"/>
                            <a14:foregroundMark x1="16615" y1="14923" x2="13769" y2="14923"/>
                            <a14:foregroundMark x1="12923" y1="14923" x2="9846" y2="16308"/>
                            <a14:foregroundMark x1="61154" y1="72769" x2="61154" y2="74154"/>
                            <a14:foregroundMark x1="73154" y1="55385" x2="69615" y2="54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5" t="9508" r="20337" b="18061"/>
              <a:stretch/>
            </p:blipFill>
            <p:spPr>
              <a:xfrm>
                <a:off x="1528493" y="3207027"/>
                <a:ext cx="6970643" cy="3411938"/>
              </a:xfrm>
              <a:prstGeom prst="rect">
                <a:avLst/>
              </a:prstGeom>
            </p:spPr>
          </p:pic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xmlns="" id="{31E44DFF-EF37-4912-92B3-696D6F94CC8F}"/>
                  </a:ext>
                </a:extLst>
              </p:cNvPr>
              <p:cNvSpPr/>
              <p:nvPr/>
            </p:nvSpPr>
            <p:spPr>
              <a:xfrm>
                <a:off x="1948069" y="3517125"/>
                <a:ext cx="874644" cy="153727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000"/>
              </a:p>
            </p:txBody>
          </p:sp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xmlns="" id="{FB4CDD27-39EF-40F6-AA2F-587EFBA43B98}"/>
                  </a:ext>
                </a:extLst>
              </p:cNvPr>
              <p:cNvSpPr/>
              <p:nvPr/>
            </p:nvSpPr>
            <p:spPr>
              <a:xfrm>
                <a:off x="3615404" y="4199612"/>
                <a:ext cx="956595" cy="20011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000"/>
              </a:p>
            </p:txBody>
          </p:sp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xmlns="" id="{28A56B5A-42F9-4A39-99FE-BF39AA2CF45D}"/>
                  </a:ext>
                </a:extLst>
              </p:cNvPr>
              <p:cNvSpPr/>
              <p:nvPr/>
            </p:nvSpPr>
            <p:spPr>
              <a:xfrm>
                <a:off x="5331562" y="4683316"/>
                <a:ext cx="956595" cy="20011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000"/>
              </a:p>
            </p:txBody>
          </p:sp>
          <p:sp>
            <p:nvSpPr>
              <p:cNvPr id="10" name="Elipse 9">
                <a:extLst>
                  <a:ext uri="{FF2B5EF4-FFF2-40B4-BE49-F238E27FC236}">
                    <a16:creationId xmlns:a16="http://schemas.microsoft.com/office/drawing/2014/main" xmlns="" id="{39084503-13D1-4B03-8348-DEC22E1B3D79}"/>
                  </a:ext>
                </a:extLst>
              </p:cNvPr>
              <p:cNvSpPr/>
              <p:nvPr/>
            </p:nvSpPr>
            <p:spPr>
              <a:xfrm>
                <a:off x="7001334" y="5372430"/>
                <a:ext cx="956595" cy="200110"/>
              </a:xfrm>
              <a:prstGeom prst="ellipse">
                <a:avLst/>
              </a:prstGeom>
              <a:gradFill>
                <a:gsLst>
                  <a:gs pos="0">
                    <a:srgbClr val="FFC000"/>
                  </a:gs>
                  <a:gs pos="51000">
                    <a:srgbClr val="FFC000"/>
                  </a:gs>
                  <a:gs pos="83000">
                    <a:srgbClr val="FFFF00"/>
                  </a:gs>
                  <a:gs pos="100000">
                    <a:srgbClr val="FFFF00"/>
                  </a:gs>
                </a:gsLst>
                <a:lin ang="5400000" scaled="1"/>
              </a:gra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000"/>
              </a:p>
            </p:txBody>
          </p:sp>
        </p:grp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xmlns="" id="{BA4AA661-962B-417C-BC3A-F6A683E3AF90}"/>
                </a:ext>
              </a:extLst>
            </p:cNvPr>
            <p:cNvSpPr/>
            <p:nvPr/>
          </p:nvSpPr>
          <p:spPr>
            <a:xfrm>
              <a:off x="1331360" y="1553448"/>
              <a:ext cx="1925175" cy="4303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2060"/>
                  </a:solidFill>
                </a:rPr>
                <a:t>Bs. </a:t>
              </a:r>
              <a:fld id="{ADE23B17-E31F-4B11-A839-F0407A397CA6}" type="VALUE">
                <a:rPr lang="en-US" sz="2000" b="1" smtClean="0">
                  <a:solidFill>
                    <a:srgbClr val="002060"/>
                  </a:solidFill>
                </a:rPr>
                <a:pPr/>
                <a:t>1.934.613.944</a:t>
              </a:fld>
              <a:endParaRPr lang="es-ES" sz="2000" b="1" dirty="0">
                <a:solidFill>
                  <a:srgbClr val="002060"/>
                </a:solidFill>
              </a:endParaRP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xmlns="" id="{1F144772-E56E-48C2-B4C7-D5A12CDBC166}"/>
                </a:ext>
              </a:extLst>
            </p:cNvPr>
            <p:cNvSpPr/>
            <p:nvPr/>
          </p:nvSpPr>
          <p:spPr>
            <a:xfrm>
              <a:off x="3204738" y="2382803"/>
              <a:ext cx="1925175" cy="4303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2060"/>
                  </a:solidFill>
                </a:rPr>
                <a:t>Bs. </a:t>
              </a:r>
              <a:fld id="{8E239457-4D80-45D0-B02C-759FF85CFB6C}" type="VALUE">
                <a:rPr lang="en-US" sz="2000" b="1" smtClean="0">
                  <a:solidFill>
                    <a:srgbClr val="002060"/>
                  </a:solidFill>
                </a:rPr>
                <a:pPr/>
                <a:t>1.243.251.894</a:t>
              </a:fld>
              <a:endParaRPr lang="es-ES" sz="2000" b="1" dirty="0">
                <a:solidFill>
                  <a:srgbClr val="002060"/>
                </a:solidFill>
              </a:endParaRP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xmlns="" id="{33CB93F3-E092-438B-9AF7-A1492666A2F1}"/>
                </a:ext>
              </a:extLst>
            </p:cNvPr>
            <p:cNvSpPr/>
            <p:nvPr/>
          </p:nvSpPr>
          <p:spPr>
            <a:xfrm>
              <a:off x="5129913" y="2973822"/>
              <a:ext cx="1739717" cy="4303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2060"/>
                  </a:solidFill>
                </a:rPr>
                <a:t>Bs. </a:t>
              </a:r>
              <a:fld id="{A83AFB96-2F9D-4B4E-9718-81E3899E795D}" type="VALUE">
                <a:rPr lang="en-US" sz="2000" b="1" smtClean="0">
                  <a:solidFill>
                    <a:srgbClr val="002060"/>
                  </a:solidFill>
                </a:rPr>
                <a:pPr/>
                <a:t>731.403.987</a:t>
              </a:fld>
              <a:endParaRPr lang="es-ES" sz="2000" b="1" dirty="0">
                <a:solidFill>
                  <a:srgbClr val="002060"/>
                </a:solidFill>
              </a:endParaRPr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xmlns="" id="{04C92B3D-6A77-4A53-8361-5F3CF158BEAD}"/>
                </a:ext>
              </a:extLst>
            </p:cNvPr>
            <p:cNvSpPr/>
            <p:nvPr/>
          </p:nvSpPr>
          <p:spPr>
            <a:xfrm>
              <a:off x="6869630" y="3594817"/>
              <a:ext cx="2047818" cy="4965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</a:rPr>
                <a:t>Bs. 339.364.855</a:t>
              </a:r>
              <a:endParaRPr lang="es-ES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xmlns="" id="{E3CD052D-329C-4030-BB64-D649EA86D0AC}"/>
                </a:ext>
              </a:extLst>
            </p:cNvPr>
            <p:cNvSpPr/>
            <p:nvPr/>
          </p:nvSpPr>
          <p:spPr>
            <a:xfrm>
              <a:off x="7465853" y="5615715"/>
              <a:ext cx="9470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C00000"/>
                  </a:solidFill>
                </a:rPr>
                <a:t>EL ALTO</a:t>
              </a:r>
              <a:endParaRPr lang="es-E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626BD807-9B75-4DF1-BBFE-4D97B8122DB7}"/>
                </a:ext>
              </a:extLst>
            </p:cNvPr>
            <p:cNvSpPr/>
            <p:nvPr/>
          </p:nvSpPr>
          <p:spPr>
            <a:xfrm>
              <a:off x="3700768" y="5619805"/>
              <a:ext cx="8425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2060"/>
                  </a:solidFill>
                </a:rPr>
                <a:t>LA PAZ</a:t>
              </a:r>
              <a:endParaRPr lang="es-ES" sz="2000" b="1" dirty="0">
                <a:solidFill>
                  <a:srgbClr val="002060"/>
                </a:solidFill>
              </a:endParaRP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xmlns="" id="{E84974D7-48B5-4D7F-A604-CB74F397636E}"/>
                </a:ext>
              </a:extLst>
            </p:cNvPr>
            <p:cNvSpPr/>
            <p:nvPr/>
          </p:nvSpPr>
          <p:spPr>
            <a:xfrm>
              <a:off x="1497280" y="5505255"/>
              <a:ext cx="1503408" cy="7613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2060"/>
                  </a:solidFill>
                </a:rPr>
                <a:t>SANTA CRUZ </a:t>
              </a:r>
            </a:p>
            <a:p>
              <a:r>
                <a:rPr lang="en-US" sz="2000" b="1" dirty="0">
                  <a:solidFill>
                    <a:srgbClr val="002060"/>
                  </a:solidFill>
                </a:rPr>
                <a:t>DE LA SIERRA</a:t>
              </a:r>
              <a:endParaRPr lang="es-ES" sz="2000" b="1" dirty="0">
                <a:solidFill>
                  <a:srgbClr val="002060"/>
                </a:solidFill>
              </a:endParaRPr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xmlns="" id="{AC0B9D40-2B66-4879-BB3B-8241E863CE69}"/>
                </a:ext>
              </a:extLst>
            </p:cNvPr>
            <p:cNvSpPr/>
            <p:nvPr/>
          </p:nvSpPr>
          <p:spPr>
            <a:xfrm>
              <a:off x="5258817" y="5615715"/>
              <a:ext cx="167883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rgbClr val="002060"/>
                  </a:solidFill>
                </a:rPr>
                <a:t>COCHABAMBA</a:t>
              </a:r>
              <a:endParaRPr lang="es-ES" sz="20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xmlns="" id="{0983AD84-E308-441F-8BDC-1AE107D5390D}"/>
              </a:ext>
            </a:extLst>
          </p:cNvPr>
          <p:cNvGrpSpPr/>
          <p:nvPr/>
        </p:nvGrpSpPr>
        <p:grpSpPr>
          <a:xfrm>
            <a:off x="724681" y="5890080"/>
            <a:ext cx="7992248" cy="719483"/>
            <a:chOff x="724681" y="5890080"/>
            <a:chExt cx="7992248" cy="719483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xmlns="" id="{746F129F-D8A4-4B60-A2A4-CD0D24F7E41E}"/>
                </a:ext>
              </a:extLst>
            </p:cNvPr>
            <p:cNvSpPr/>
            <p:nvPr/>
          </p:nvSpPr>
          <p:spPr>
            <a:xfrm>
              <a:off x="724681" y="5963232"/>
              <a:ext cx="191780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b="1" dirty="0">
                  <a:latin typeface="Calibri" panose="020F0502020204030204" pitchFamily="34" charset="0"/>
                </a:rPr>
                <a:t> 1.454.539 </a:t>
              </a:r>
            </a:p>
            <a:p>
              <a:pPr algn="ctr"/>
              <a:r>
                <a:rPr lang="es-ES" b="1" dirty="0">
                  <a:latin typeface="Calibri" panose="020F0502020204030204" pitchFamily="34" charset="0"/>
                </a:rPr>
                <a:t>Hab. </a:t>
              </a:r>
              <a:endParaRPr lang="es-ES" b="1" dirty="0"/>
            </a:p>
          </p:txBody>
        </p:sp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xmlns="" id="{21BF6532-BE64-42EC-95E4-A9EF45621BB1}"/>
                </a:ext>
              </a:extLst>
            </p:cNvPr>
            <p:cNvSpPr/>
            <p:nvPr/>
          </p:nvSpPr>
          <p:spPr>
            <a:xfrm>
              <a:off x="3087711" y="5963232"/>
              <a:ext cx="110479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>
                  <a:latin typeface="Calibri" panose="020F0502020204030204" pitchFamily="34" charset="0"/>
                </a:rPr>
                <a:t> 766.468 </a:t>
              </a:r>
            </a:p>
            <a:p>
              <a:pPr algn="ctr"/>
              <a:r>
                <a:rPr lang="es-ES" b="1" dirty="0">
                  <a:latin typeface="Calibri" panose="020F0502020204030204" pitchFamily="34" charset="0"/>
                </a:rPr>
                <a:t>        Hab. </a:t>
              </a:r>
              <a:endParaRPr lang="es-ES" b="1" dirty="0"/>
            </a:p>
          </p:txBody>
        </p: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xmlns="" id="{13C9B445-70A8-451F-9232-89B266C103E9}"/>
                </a:ext>
              </a:extLst>
            </p:cNvPr>
            <p:cNvSpPr/>
            <p:nvPr/>
          </p:nvSpPr>
          <p:spPr>
            <a:xfrm>
              <a:off x="4996539" y="5925003"/>
              <a:ext cx="17993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b="1" dirty="0">
                  <a:latin typeface="Calibri" panose="020F0502020204030204" pitchFamily="34" charset="0"/>
                </a:rPr>
                <a:t> 632.013 </a:t>
              </a:r>
            </a:p>
            <a:p>
              <a:r>
                <a:rPr lang="es-ES" b="1" dirty="0">
                  <a:latin typeface="Calibri" panose="020F0502020204030204" pitchFamily="34" charset="0"/>
                </a:rPr>
                <a:t>        Hab.</a:t>
              </a:r>
              <a:endParaRPr lang="es-ES" b="1" dirty="0"/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xmlns="" id="{04135F1E-21AD-484D-8ECB-B86860407B62}"/>
                </a:ext>
              </a:extLst>
            </p:cNvPr>
            <p:cNvSpPr/>
            <p:nvPr/>
          </p:nvSpPr>
          <p:spPr>
            <a:xfrm>
              <a:off x="7139807" y="5890080"/>
              <a:ext cx="105349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b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 848.452 </a:t>
              </a:r>
            </a:p>
            <a:p>
              <a:pPr algn="ctr"/>
              <a:r>
                <a:rPr lang="es-ES" b="1" dirty="0">
                  <a:solidFill>
                    <a:srgbClr val="C00000"/>
                  </a:solidFill>
                  <a:latin typeface="Calibri" panose="020F0502020204030204" pitchFamily="34" charset="0"/>
                </a:rPr>
                <a:t>       Hab.</a:t>
              </a:r>
              <a:endParaRPr lang="es-ES" b="1" dirty="0">
                <a:solidFill>
                  <a:srgbClr val="C00000"/>
                </a:solidFill>
              </a:endParaRPr>
            </a:p>
          </p:txBody>
        </p:sp>
        <p:pic>
          <p:nvPicPr>
            <p:cNvPr id="2050" name="Picture 2" descr="Resultado de imagen para icono de hombre y mujer">
              <a:extLst>
                <a:ext uri="{FF2B5EF4-FFF2-40B4-BE49-F238E27FC236}">
                  <a16:creationId xmlns:a16="http://schemas.microsoft.com/office/drawing/2014/main" xmlns="" id="{F4455114-5A06-4386-BAEB-375D8DF7F7E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615" b="57385" l="5109" r="95652">
                          <a14:foregroundMark x1="23261" y1="12000" x2="27935" y2="12154"/>
                          <a14:foregroundMark x1="73261" y1="12154" x2="77283" y2="15846"/>
                          <a14:foregroundMark x1="72717" y1="25538" x2="72391" y2="30538"/>
                          <a14:foregroundMark x1="58261" y1="35385" x2="64239" y2="22231"/>
                          <a14:foregroundMark x1="69130" y1="55077" x2="67174" y2="34615"/>
                          <a14:foregroundMark x1="88478" y1="35923" x2="87174" y2="34769"/>
                          <a14:foregroundMark x1="86087" y1="36538" x2="89891" y2="36538"/>
                          <a14:foregroundMark x1="90109" y1="35923" x2="87174" y2="334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9" t="4241" r="4431" b="42359"/>
            <a:stretch/>
          </p:blipFill>
          <p:spPr bwMode="auto">
            <a:xfrm>
              <a:off x="1935821" y="6072771"/>
              <a:ext cx="594669" cy="4669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Resultado de imagen para icono de hombre y mujer">
              <a:extLst>
                <a:ext uri="{FF2B5EF4-FFF2-40B4-BE49-F238E27FC236}">
                  <a16:creationId xmlns:a16="http://schemas.microsoft.com/office/drawing/2014/main" xmlns="" id="{5A903072-8D7D-4DC6-875B-083B60E3DDD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615" b="57385" l="5109" r="95652">
                          <a14:foregroundMark x1="23261" y1="12000" x2="27935" y2="12154"/>
                          <a14:foregroundMark x1="73261" y1="12154" x2="77283" y2="15846"/>
                          <a14:foregroundMark x1="72717" y1="25538" x2="72391" y2="30538"/>
                          <a14:foregroundMark x1="58261" y1="35385" x2="64239" y2="22231"/>
                          <a14:foregroundMark x1="69130" y1="55077" x2="67174" y2="34615"/>
                          <a14:foregroundMark x1="88478" y1="35923" x2="87174" y2="34769"/>
                          <a14:foregroundMark x1="86087" y1="36538" x2="89891" y2="36538"/>
                          <a14:foregroundMark x1="90109" y1="35923" x2="87174" y2="334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9" t="4241" r="4431" b="42359"/>
            <a:stretch/>
          </p:blipFill>
          <p:spPr bwMode="auto">
            <a:xfrm>
              <a:off x="4044389" y="6009353"/>
              <a:ext cx="594669" cy="4669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Resultado de imagen para icono de hombre y mujer">
              <a:extLst>
                <a:ext uri="{FF2B5EF4-FFF2-40B4-BE49-F238E27FC236}">
                  <a16:creationId xmlns:a16="http://schemas.microsoft.com/office/drawing/2014/main" xmlns="" id="{89DB693B-DA75-41E9-9C2A-BC972BE8B7D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615" b="57385" l="5109" r="95652">
                          <a14:foregroundMark x1="23261" y1="12000" x2="27935" y2="12154"/>
                          <a14:foregroundMark x1="73261" y1="12154" x2="77283" y2="15846"/>
                          <a14:foregroundMark x1="72717" y1="25538" x2="72391" y2="30538"/>
                          <a14:foregroundMark x1="58261" y1="35385" x2="64239" y2="22231"/>
                          <a14:foregroundMark x1="69130" y1="55077" x2="67174" y2="34615"/>
                          <a14:foregroundMark x1="88478" y1="35923" x2="87174" y2="34769"/>
                          <a14:foregroundMark x1="86087" y1="36538" x2="89891" y2="36538"/>
                          <a14:foregroundMark x1="90109" y1="35923" x2="87174" y2="334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9" t="4241" r="4431" b="42359"/>
            <a:stretch/>
          </p:blipFill>
          <p:spPr bwMode="auto">
            <a:xfrm>
              <a:off x="5949228" y="6015193"/>
              <a:ext cx="594669" cy="4669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Resultado de imagen para icono de hombre y mujer">
              <a:extLst>
                <a:ext uri="{FF2B5EF4-FFF2-40B4-BE49-F238E27FC236}">
                  <a16:creationId xmlns:a16="http://schemas.microsoft.com/office/drawing/2014/main" xmlns="" id="{51FEF68F-E9F5-47D5-A7E1-2194F3B0CE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615" b="57385" l="5109" r="95652">
                          <a14:foregroundMark x1="23261" y1="12000" x2="27935" y2="12154"/>
                          <a14:foregroundMark x1="73261" y1="12154" x2="77283" y2="15846"/>
                          <a14:foregroundMark x1="72717" y1="25538" x2="72391" y2="30538"/>
                          <a14:foregroundMark x1="58261" y1="35385" x2="64239" y2="22231"/>
                          <a14:foregroundMark x1="69130" y1="55077" x2="67174" y2="34615"/>
                          <a14:foregroundMark x1="88478" y1="35923" x2="87174" y2="34769"/>
                          <a14:foregroundMark x1="86087" y1="36538" x2="89891" y2="36538"/>
                          <a14:foregroundMark x1="90109" y1="35923" x2="87174" y2="334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9" t="4241" r="4431" b="42359"/>
            <a:stretch/>
          </p:blipFill>
          <p:spPr bwMode="auto">
            <a:xfrm>
              <a:off x="8122260" y="5973476"/>
              <a:ext cx="594669" cy="4669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0154672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63F373E1-8562-4F2D-9773-C9F19CE4F77F}"/>
              </a:ext>
            </a:extLst>
          </p:cNvPr>
          <p:cNvSpPr/>
          <p:nvPr/>
        </p:nvSpPr>
        <p:spPr>
          <a:xfrm>
            <a:off x="498394" y="286433"/>
            <a:ext cx="77476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HUMANO INTEGRAL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C4001481-3EB8-4FB5-9005-C6EC5DF571D5}"/>
              </a:ext>
            </a:extLst>
          </p:cNvPr>
          <p:cNvGrpSpPr/>
          <p:nvPr/>
        </p:nvGrpSpPr>
        <p:grpSpPr>
          <a:xfrm>
            <a:off x="799070" y="1029730"/>
            <a:ext cx="7842422" cy="5541837"/>
            <a:chOff x="799070" y="1029730"/>
            <a:chExt cx="7842422" cy="5541837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xmlns="" id="{DECD69FC-A4B7-4FBD-B01D-7144D1DEF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9070" y="1029730"/>
              <a:ext cx="7842422" cy="5541837"/>
            </a:xfrm>
            <a:prstGeom prst="rect">
              <a:avLst/>
            </a:prstGeom>
          </p:spPr>
        </p:pic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xmlns="" id="{FE85702E-D474-4D85-9DD9-C2BF1A0A66C8}"/>
                </a:ext>
              </a:extLst>
            </p:cNvPr>
            <p:cNvSpPr/>
            <p:nvPr/>
          </p:nvSpPr>
          <p:spPr>
            <a:xfrm>
              <a:off x="3411628" y="5364682"/>
              <a:ext cx="7657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600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MUJER</a:t>
              </a:r>
              <a:endParaRPr lang="es-ES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731074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BC066045-E4D5-4442-9830-6E787C68E26A}"/>
              </a:ext>
            </a:extLst>
          </p:cNvPr>
          <p:cNvSpPr/>
          <p:nvPr/>
        </p:nvSpPr>
        <p:spPr>
          <a:xfrm>
            <a:off x="1234117" y="366591"/>
            <a:ext cx="7132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INFRAESTRUCTURA PÚBLICA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336318"/>
              </p:ext>
            </p:extLst>
          </p:nvPr>
        </p:nvGraphicFramePr>
        <p:xfrm>
          <a:off x="890877" y="1018679"/>
          <a:ext cx="7819444" cy="5083103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618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216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13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284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261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09575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PROG.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DESCRIPCIÓN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PRESUPUESTO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EJECUTADO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%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5217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11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SANEAMIENTO BÁSICO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117.690.072,17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65.483.816,69</a:t>
                      </a:r>
                      <a:endParaRPr lang="es-BO" sz="16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55,64%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14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ASEO URBANO, MANEJO Y TRATAMIENTO DE RESIDUOS SÓLIDOS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152.392.327,93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149.356.733,83</a:t>
                      </a:r>
                      <a:endParaRPr lang="es-BO" sz="16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98,01%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17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URBANA Y RURAL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184.054.816,45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161.166.421,96</a:t>
                      </a:r>
                      <a:endParaRPr lang="es-BO" sz="16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87,56%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18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GESTIÓN DE CAMINOS VECINALES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35.644.459,02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32.269.358,85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90,53%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27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VIALIDAD Y TRANSPORTE PÚBLICO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45.341.997,71</a:t>
                      </a:r>
                      <a:endParaRPr lang="es-BO" sz="16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45.190.647,06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99,67%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4036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31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GESTIÓN DE RIESGOS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8.223.204,18</a:t>
                      </a:r>
                      <a:endParaRPr lang="es-BO" sz="16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8.220.757,19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99,97%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38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PLAZAS PARQUES Y ÁREAS VERDES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22.493.353,37</a:t>
                      </a:r>
                      <a:endParaRPr lang="es-BO" sz="16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20.887.827,00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92,86%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98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BO" sz="16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PARTIDAS NO ASIGNABLES A PROGRAMAS - OTRAS TRANSFERENCIAS</a:t>
                      </a:r>
                      <a:endParaRPr lang="es-BO" sz="16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76.576.762,46</a:t>
                      </a:r>
                      <a:endParaRPr lang="es-BO" sz="16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49.309.499,71</a:t>
                      </a:r>
                      <a:endParaRPr lang="es-BO" sz="16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64,39%</a:t>
                      </a:r>
                      <a:endParaRPr lang="es-BO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907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BO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TOTAL</a:t>
                      </a:r>
                      <a:endParaRPr lang="es-BO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B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642.416.993,29</a:t>
                      </a:r>
                      <a:endParaRPr lang="es-BO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531.885.062,29</a:t>
                      </a:r>
                      <a:endParaRPr lang="es-BO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82,79%</a:t>
                      </a:r>
                      <a:endParaRPr lang="es-BO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19551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356E0C83-0B84-4609-8D45-399FE113B76D}"/>
              </a:ext>
            </a:extLst>
          </p:cNvPr>
          <p:cNvSpPr/>
          <p:nvPr/>
        </p:nvSpPr>
        <p:spPr>
          <a:xfrm>
            <a:off x="2548179" y="362464"/>
            <a:ext cx="57791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PROMOCIÓN Y DESARROLLO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32C9722-6D83-461A-9DFB-03A0ED180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501" y="1008795"/>
            <a:ext cx="7672755" cy="517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44825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BFA33D1B-5600-4A5A-9A9A-5F1BEF6610FE}"/>
              </a:ext>
            </a:extLst>
          </p:cNvPr>
          <p:cNvSpPr/>
          <p:nvPr/>
        </p:nvSpPr>
        <p:spPr>
          <a:xfrm>
            <a:off x="893108" y="354226"/>
            <a:ext cx="7357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SEGURIDAD CIUDADANA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97B7FA3-ABB3-4C36-86C3-7B3524654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729" y="1910519"/>
            <a:ext cx="7997395" cy="277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7715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855827"/>
              </p:ext>
            </p:extLst>
          </p:nvPr>
        </p:nvGraphicFramePr>
        <p:xfrm>
          <a:off x="474551" y="2048412"/>
          <a:ext cx="8089901" cy="126111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881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087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30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778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720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09575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PROG.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DESCRIPCIÓN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PRESUPUESTO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EJECUTADO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%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00</a:t>
                      </a:r>
                      <a:endParaRPr lang="es-BO" sz="18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EJECUTIVO MUNICIPAL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8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186.177.277,36</a:t>
                      </a:r>
                      <a:endParaRPr lang="es-BO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8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168.953.361,14</a:t>
                      </a:r>
                      <a:endParaRPr lang="es-BO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8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90,75%</a:t>
                      </a:r>
                      <a:endParaRPr lang="es-BO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BO" sz="1800" b="1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01</a:t>
                      </a:r>
                      <a:endParaRPr lang="es-BO" sz="18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CONCEJO MUNICIPAL 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800" b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30.910.000,00</a:t>
                      </a:r>
                      <a:endParaRPr lang="es-BO" sz="18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8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29.578.178,24</a:t>
                      </a:r>
                      <a:endParaRPr lang="es-BO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800" b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95,69%</a:t>
                      </a:r>
                      <a:endParaRPr lang="es-BO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07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TOTAL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B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217.087.277,36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198.531.539,38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BO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91,45%</a:t>
                      </a:r>
                      <a:endParaRPr lang="es-B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E70DDA7A-3384-4C0E-82DD-61D947B285DB}"/>
              </a:ext>
            </a:extLst>
          </p:cNvPr>
          <p:cNvSpPr/>
          <p:nvPr/>
        </p:nvSpPr>
        <p:spPr>
          <a:xfrm>
            <a:off x="239087" y="354672"/>
            <a:ext cx="77476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FUNCIONAMIENTO</a:t>
            </a:r>
          </a:p>
        </p:txBody>
      </p:sp>
    </p:spTree>
    <p:extLst>
      <p:ext uri="{BB962C8B-B14F-4D97-AF65-F5344CB8AC3E}">
        <p14:creationId xmlns:p14="http://schemas.microsoft.com/office/powerpoint/2010/main" val="31685343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D0F8EAA-397E-4E14-B100-C60BA2828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82898"/>
            <a:ext cx="7886700" cy="537174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ES" dirty="0">
                <a:solidFill>
                  <a:srgbClr val="002060"/>
                </a:solidFill>
              </a:rPr>
              <a:t>EN CUMPLIMIENTO A LAS LEYES VIGENTES DENTRO DE NUESTRO ESTADO, EL GAMEA HA CUMPLIDO CON LA PLANIFICACIÓN MUNICIPAL EN UN 91,92% DE EJECUCIÓN FÍSICA Y UN 83,27% DE EJECUCIÓN FINANCIERA, MISMOS QUE SE ENCUENTRAN REFLEJADOS EN LA PRESENTACIÓN DE LOS ESTADOS FINANCIEROS DEBIDAMENTE AUDITADOS.</a:t>
            </a:r>
          </a:p>
          <a:p>
            <a:pPr marL="0" indent="0" algn="just">
              <a:buNone/>
            </a:pPr>
            <a:r>
              <a:rPr lang="es-ES" dirty="0">
                <a:solidFill>
                  <a:srgbClr val="002060"/>
                </a:solidFill>
              </a:rPr>
              <a:t>LOS RESULTADOS SON EL PRODUCTO DE UNA GESTIÓN TRANSPARENTE, PLANIFICADA Y PARTICIPATIVA CONJUNTAMENTE LOS DIFERENTES ACTORES SOCIALES DEL MUNICIPIO, MISMOS QUE ESTAMOS COMPROMETIDOS CON EL CUMPLIMIENTO DE LA DEMANDA Y NECESIDAD DE NUESTRO MUNICIPIO PESE A LAS LIMITACIONES DE RECURSOS ECONÓMICOS Y EN EL MARCO DE NUESTRA PLANIFICACIÓN ESTRATÉGICA 2015 – 2020.</a:t>
            </a:r>
          </a:p>
          <a:p>
            <a:pPr marL="0" indent="0" algn="just">
              <a:buNone/>
            </a:pPr>
            <a:endParaRPr lang="es-ES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ES" sz="3800" b="1" dirty="0">
                <a:solidFill>
                  <a:srgbClr val="002060"/>
                </a:solidFill>
              </a:rPr>
              <a:t>CON TU APOYO SEGUIREMOS TRABAJANDO JUNTOS ….!!!</a:t>
            </a:r>
          </a:p>
        </p:txBody>
      </p:sp>
    </p:spTree>
    <p:extLst>
      <p:ext uri="{BB962C8B-B14F-4D97-AF65-F5344CB8AC3E}">
        <p14:creationId xmlns:p14="http://schemas.microsoft.com/office/powerpoint/2010/main" val="163086447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echa: hacia arriba 2">
            <a:extLst>
              <a:ext uri="{FF2B5EF4-FFF2-40B4-BE49-F238E27FC236}">
                <a16:creationId xmlns:a16="http://schemas.microsoft.com/office/drawing/2014/main" xmlns="" id="{EC8E2457-9FD1-4761-BB7E-9998537D18B6}"/>
              </a:ext>
            </a:extLst>
          </p:cNvPr>
          <p:cNvSpPr/>
          <p:nvPr/>
        </p:nvSpPr>
        <p:spPr>
          <a:xfrm>
            <a:off x="1610619" y="5441772"/>
            <a:ext cx="62144" cy="1287262"/>
          </a:xfrm>
          <a:prstGeom prst="upArrow">
            <a:avLst/>
          </a:prstGeom>
          <a:pattFill prst="smGrid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ContrastingRigh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endParaRPr lang="es-ES" sz="24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08B38410-2778-4C85-BFE6-2A2C3B3C0380}"/>
              </a:ext>
            </a:extLst>
          </p:cNvPr>
          <p:cNvSpPr/>
          <p:nvPr/>
        </p:nvSpPr>
        <p:spPr>
          <a:xfrm>
            <a:off x="2260174" y="1390702"/>
            <a:ext cx="39268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600" b="1" u="sng" dirty="0">
                <a:solidFill>
                  <a:srgbClr val="C0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Bradley Hand ITC" panose="03070402050302030203" pitchFamily="66" charset="0"/>
              </a:rPr>
              <a:t>GRACIAS</a:t>
            </a:r>
            <a:endParaRPr lang="es-ES" sz="6600" b="1" u="sng" dirty="0">
              <a:solidFill>
                <a:srgbClr val="C0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E5369C6F-BDD8-4AF0-AA21-F9D6AEBBF9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0813" y="3196501"/>
            <a:ext cx="3036558" cy="3347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1B8855DA-BCA3-4C22-8DE6-0EE683CB71C5}"/>
              </a:ext>
            </a:extLst>
          </p:cNvPr>
          <p:cNvSpPr txBox="1"/>
          <p:nvPr/>
        </p:nvSpPr>
        <p:spPr>
          <a:xfrm rot="20531689">
            <a:off x="166342" y="4449751"/>
            <a:ext cx="2613816" cy="1088172"/>
          </a:xfrm>
          <a:prstGeom prst="hexagon">
            <a:avLst>
              <a:gd name="adj" fmla="val 26452"/>
              <a:gd name="vf" fmla="val 11547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  <a:reflection blurRad="6350" stA="60000" endA="900" endPos="58000" dir="5400000" sy="-100000" algn="bl" rotWithShape="0"/>
                </a:effectLst>
                <a:latin typeface="Bradley Hand ITC" panose="03070402050302030203" pitchFamily="66" charset="0"/>
              </a:rPr>
              <a:t>GESTIÓN SOLE</a:t>
            </a:r>
          </a:p>
        </p:txBody>
      </p:sp>
    </p:spTree>
    <p:extLst>
      <p:ext uri="{BB962C8B-B14F-4D97-AF65-F5344CB8AC3E}">
        <p14:creationId xmlns:p14="http://schemas.microsoft.com/office/powerpoint/2010/main" val="787032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00000000-0008-0000-0000-000002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52400" y="1417982"/>
          <a:ext cx="8991600" cy="5173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DFD3EB6B-3829-4D7E-862A-40DFCD704DA5}"/>
              </a:ext>
            </a:extLst>
          </p:cNvPr>
          <p:cNvSpPr/>
          <p:nvPr/>
        </p:nvSpPr>
        <p:spPr>
          <a:xfrm>
            <a:off x="-172278" y="266701"/>
            <a:ext cx="91638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es-MX" sz="3600" b="1" i="0" u="none" strike="noStrike" kern="1200" spc="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MX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PRESUPUESTO HISTÓRICO [Bs]</a:t>
            </a:r>
          </a:p>
          <a:p>
            <a:pPr algn="ctr">
              <a:defRPr lang="es-MX" sz="3600" b="1" i="0" u="none" strike="noStrike" kern="1200" spc="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MX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2010 – 2018</a:t>
            </a:r>
          </a:p>
        </p:txBody>
      </p:sp>
    </p:spTree>
    <p:extLst>
      <p:ext uri="{BB962C8B-B14F-4D97-AF65-F5344CB8AC3E}">
        <p14:creationId xmlns:p14="http://schemas.microsoft.com/office/powerpoint/2010/main" val="1399023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EF61053-FEF8-4AFF-958D-63CAD173E66F}"/>
              </a:ext>
            </a:extLst>
          </p:cNvPr>
          <p:cNvSpPr txBox="1"/>
          <p:nvPr/>
        </p:nvSpPr>
        <p:spPr>
          <a:xfrm>
            <a:off x="295275" y="3727011"/>
            <a:ext cx="8553450" cy="2246769"/>
          </a:xfrm>
          <a:prstGeom prst="rect">
            <a:avLst/>
          </a:prstGeom>
          <a:noFill/>
          <a:ln w="28575" cap="flat" cmpd="thickThin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chemeClr val="accent5">
                    <a:lumMod val="50000"/>
                  </a:schemeClr>
                </a:solidFill>
              </a:rPr>
              <a:t>HASTA DICIEMBRE DE 2018 SE HA LOGRADO CUBRIR LA PLANIFICACIÓN MUNICIPAL CON EL PRESUPUESTO PROGRAMADO; TRADUCIDOS EN OBRAS Y SERVICIOS CON COMPROMISO Y ESTRATEGIA EN LA ADMINISTRACIÓN DE LOS RECURSOS.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241D8EB5-4038-4E31-B8ED-701ADFB1DB69}"/>
              </a:ext>
            </a:extLst>
          </p:cNvPr>
          <p:cNvSpPr/>
          <p:nvPr/>
        </p:nvSpPr>
        <p:spPr>
          <a:xfrm>
            <a:off x="2786093" y="2934377"/>
            <a:ext cx="35718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b="1" u="sng" dirty="0">
                <a:solidFill>
                  <a:srgbClr val="00206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Bradley Hand ITC" panose="03070402050302030203" pitchFamily="66" charset="0"/>
              </a:rPr>
              <a:t>RESULTADO</a:t>
            </a:r>
            <a:endParaRPr lang="es-ES" sz="4400" b="1" u="sng" dirty="0">
              <a:solidFill>
                <a:srgbClr val="00206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22D08140-9792-4B22-8858-51AC7FF39D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0754" y="596741"/>
            <a:ext cx="2789934" cy="2789934"/>
          </a:xfrm>
          <a:prstGeom prst="rect">
            <a:avLst/>
          </a:prstGeom>
        </p:spPr>
      </p:pic>
      <p:pic>
        <p:nvPicPr>
          <p:cNvPr id="1026" name="Picture 2" descr="Resultado de imagen para el alto con vuelo propio">
            <a:extLst>
              <a:ext uri="{FF2B5EF4-FFF2-40B4-BE49-F238E27FC236}">
                <a16:creationId xmlns:a16="http://schemas.microsoft.com/office/drawing/2014/main" xmlns="" id="{EA371B0E-CBDE-425F-AE29-0D8070953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3" t="8335" r="18547" b="8647"/>
          <a:stretch/>
        </p:blipFill>
        <p:spPr bwMode="auto">
          <a:xfrm>
            <a:off x="3543909" y="237851"/>
            <a:ext cx="2056181" cy="27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995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76D1042C-1503-4646-851A-099358B52A90}"/>
              </a:ext>
            </a:extLst>
          </p:cNvPr>
          <p:cNvSpPr txBox="1">
            <a:spLocks/>
          </p:cNvSpPr>
          <p:nvPr/>
        </p:nvSpPr>
        <p:spPr>
          <a:xfrm>
            <a:off x="0" y="384858"/>
            <a:ext cx="9144000" cy="17751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6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el"/>
              </a:rPr>
              <a:t>EL ALTO</a:t>
            </a:r>
          </a:p>
          <a:p>
            <a:r>
              <a:rPr lang="es-BO" sz="54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el"/>
              </a:rPr>
              <a:t>CIUDAD SEGURA</a:t>
            </a:r>
            <a:endParaRPr lang="es-ES" sz="54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197708" y="2164970"/>
            <a:ext cx="8402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CONTRIBUIR A LA FORMACIÓN DEL SER HUMANO INTEGRAL, CON SEGURIDAD Y DIGNIDAD MEDIANTE LA EQUIDAD E IGUALDAD DE OPORTUNIDADES 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xmlns="" id="{411C8478-1231-4BD8-8C29-38AE8A2E1FF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97708" y="2871322"/>
          <a:ext cx="8402595" cy="1662455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4213133">
                  <a:extLst>
                    <a:ext uri="{9D8B030D-6E8A-4147-A177-3AD203B41FA5}">
                      <a16:colId xmlns:a16="http://schemas.microsoft.com/office/drawing/2014/main" xmlns="" val="508527848"/>
                    </a:ext>
                  </a:extLst>
                </a:gridCol>
                <a:gridCol w="4189462">
                  <a:extLst>
                    <a:ext uri="{9D8B030D-6E8A-4147-A177-3AD203B41FA5}">
                      <a16:colId xmlns:a16="http://schemas.microsoft.com/office/drawing/2014/main" xmlns="" val="1203120835"/>
                    </a:ext>
                  </a:extLst>
                </a:gridCol>
              </a:tblGrid>
              <a:tr h="509158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2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PRESUPUESTO 2018</a:t>
                      </a:r>
                      <a:endParaRPr lang="es-ES" sz="2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ES" sz="32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512.131.118,77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40540956"/>
                  </a:ext>
                </a:extLst>
              </a:tr>
              <a:tr h="543697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2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EJECUTADO</a:t>
                      </a:r>
                      <a:endParaRPr lang="es-ES" sz="2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320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432.483.954,66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726624"/>
                  </a:ext>
                </a:extLst>
              </a:tr>
              <a:tr h="549930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4000" b="1" u="none" strike="noStrike" dirty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 DE EJECUCIÓN</a:t>
                      </a:r>
                      <a:endParaRPr lang="es-ES" sz="4000" b="1" i="0" u="none" strike="noStrike" dirty="0">
                        <a:solidFill>
                          <a:srgbClr val="008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4000" b="1" u="none" strike="noStrike" dirty="0"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84,45%</a:t>
                      </a:r>
                      <a:endParaRPr lang="es-ES" sz="4000" b="1" i="0" u="none" strike="noStrike" dirty="0">
                        <a:solidFill>
                          <a:srgbClr val="008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209463"/>
                  </a:ext>
                </a:extLst>
              </a:tr>
            </a:tbl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5F00EA3B-9D70-4BCF-B683-B27A41F022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707" y="4807294"/>
            <a:ext cx="2264835" cy="16658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3" descr="C:\Users\MARIBEL\Desktop\FOTOS DDI\UNIDAD DEL ADULTOMAYOR\FOTOGRAFIAS UAM DEFENZA Y RESTITUCION DE DERECHOS\EXTRAVIOS Y CASOS\IMG-20180329-WA0006.jpg">
            <a:extLst>
              <a:ext uri="{FF2B5EF4-FFF2-40B4-BE49-F238E27FC236}">
                <a16:creationId xmlns:a16="http://schemas.microsoft.com/office/drawing/2014/main" xmlns="" id="{F0155596-6C5A-4D8D-B3B0-9FE326B9F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408" y="4807294"/>
            <a:ext cx="2413685" cy="17305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60FFF1E7-0265-4AB0-A28A-35646AD852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7960" y="4807294"/>
            <a:ext cx="2172343" cy="17305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980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2">
            <a:extLst>
              <a:ext uri="{FF2B5EF4-FFF2-40B4-BE49-F238E27FC236}">
                <a16:creationId xmlns:a16="http://schemas.microsoft.com/office/drawing/2014/main" xmlns="" id="{2441287A-5212-4028-83DB-D45FB194D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2357" y="390700"/>
            <a:ext cx="4981318" cy="590931"/>
          </a:xfrm>
        </p:spPr>
        <p:txBody>
          <a:bodyPr wrap="square">
            <a:spAutoFit/>
          </a:bodyPr>
          <a:lstStyle/>
          <a:p>
            <a:pPr defTabSz="457200"/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SEGURIDAD CIUDADANA</a:t>
            </a:r>
          </a:p>
        </p:txBody>
      </p:sp>
      <p:pic>
        <p:nvPicPr>
          <p:cNvPr id="15" name="Picture 4" descr="http://amibolivia.com/AMI/wp-content/uploads/2018/05/OPERATIVO-ALOJAMIENTOS-2-800x445.jpg">
            <a:extLst>
              <a:ext uri="{FF2B5EF4-FFF2-40B4-BE49-F238E27FC236}">
                <a16:creationId xmlns:a16="http://schemas.microsoft.com/office/drawing/2014/main" xmlns="" id="{EBF83118-217E-40AF-979D-A7C75F88D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9005" y="1077282"/>
            <a:ext cx="2674684" cy="18497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54F153B7-6433-47A2-8BAC-ACAE56A12397}"/>
              </a:ext>
            </a:extLst>
          </p:cNvPr>
          <p:cNvSpPr/>
          <p:nvPr/>
        </p:nvSpPr>
        <p:spPr>
          <a:xfrm>
            <a:off x="3734527" y="961547"/>
            <a:ext cx="5271508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924</a:t>
            </a:r>
            <a:r>
              <a:rPr lang="es-ES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OPERATIVOS EN ACTIVIDADES ECONÓMICAS</a:t>
            </a:r>
          </a:p>
          <a:p>
            <a:pPr algn="just"/>
            <a:r>
              <a:rPr lang="es-ES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FÁBRICAS, BARES CANTINAS, ALOJAMIENTOS.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87527FB4-B8CD-402B-A0BD-7DC4BCBF06C3}"/>
              </a:ext>
            </a:extLst>
          </p:cNvPr>
          <p:cNvSpPr/>
          <p:nvPr/>
        </p:nvSpPr>
        <p:spPr>
          <a:xfrm>
            <a:off x="802842" y="3128011"/>
            <a:ext cx="4464102" cy="1692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9.918</a:t>
            </a:r>
            <a:r>
              <a:rPr lang="es-ES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PATRULLAJES PREVENTIVOS REALIZADOS EN UNIDADES EDUCATIVAS, CAMPOS DEPORTIVOS, PLAZAS, PARQUES; PARA LA RECUPERACIÓN DE ESPACIOS PÚBLICOS.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DF1C1A4E-473F-4F06-B8CD-F8933C0C864A}"/>
              </a:ext>
            </a:extLst>
          </p:cNvPr>
          <p:cNvSpPr/>
          <p:nvPr/>
        </p:nvSpPr>
        <p:spPr>
          <a:xfrm>
            <a:off x="3734527" y="1637884"/>
            <a:ext cx="4981317" cy="144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2.171</a:t>
            </a:r>
            <a:r>
              <a:rPr lang="es-ES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BIENES DECOMISADOS Y ENTREGADOS A 60 INSTITUCIONES PÚBLICAS.</a:t>
            </a:r>
          </a:p>
          <a:p>
            <a:pPr algn="just"/>
            <a:r>
              <a:rPr lang="es-ES" sz="24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27.232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LTS. DE BEBIDAS ALCOHÓLICAS DESTRUIDAS.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xmlns="" id="{3F706787-831E-43F0-89C0-A0D36EAD0523}"/>
              </a:ext>
            </a:extLst>
          </p:cNvPr>
          <p:cNvSpPr/>
          <p:nvPr/>
        </p:nvSpPr>
        <p:spPr>
          <a:xfrm>
            <a:off x="3936526" y="5747600"/>
            <a:ext cx="5246449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s-ES" sz="2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xmlns="" id="{C6F83E6B-E6D6-4EE9-A273-425A557BB089}"/>
              </a:ext>
            </a:extLst>
          </p:cNvPr>
          <p:cNvSpPr txBox="1">
            <a:spLocks/>
          </p:cNvSpPr>
          <p:nvPr/>
        </p:nvSpPr>
        <p:spPr>
          <a:xfrm rot="16200000">
            <a:off x="-2722151" y="3187170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SEGURA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xmlns="" id="{DF1C1A4E-473F-4F06-B8CD-F8933C0C864A}"/>
              </a:ext>
            </a:extLst>
          </p:cNvPr>
          <p:cNvSpPr/>
          <p:nvPr/>
        </p:nvSpPr>
        <p:spPr>
          <a:xfrm>
            <a:off x="4024719" y="5132047"/>
            <a:ext cx="4981317" cy="1692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4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1.734</a:t>
            </a:r>
            <a:r>
              <a:rPr lang="es-ES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CÁMARAS DE VIDEO VIGILANCIA INSTALADOS EN UNIDADES EDUCATIVAS FISCALES Y PARTICULARES, ACTIVIDADES ECONÓMICAS Y DEMÁS ESPACIOS DE MAYOR INSEGURIDAD DEL MUNICIPIO.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3DE2875-F5E5-4A38-9855-60DD0DF1AD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44" y="4898553"/>
            <a:ext cx="2471985" cy="16927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F5A02B8-20E6-4E43-ADD7-76404336B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5021" y="2740674"/>
            <a:ext cx="3791508" cy="24674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28695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54F153B7-6433-47A2-8BAC-ACAE56A12397}"/>
              </a:ext>
            </a:extLst>
          </p:cNvPr>
          <p:cNvSpPr/>
          <p:nvPr/>
        </p:nvSpPr>
        <p:spPr>
          <a:xfrm>
            <a:off x="3734527" y="1071275"/>
            <a:ext cx="4833003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2.133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PERSONAS DE UNIVERSIDADES, INSTITUTOS, UNIDADES EDUCATIVAS, JUNTAS VECINALES, ORGANIZACIONES, CAPACITADAS EN PROGRAMAS DE PREVENCIÓN INTEGRAL.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87527FB4-B8CD-402B-A0BD-7DC4BCBF06C3}"/>
              </a:ext>
            </a:extLst>
          </p:cNvPr>
          <p:cNvSpPr/>
          <p:nvPr/>
        </p:nvSpPr>
        <p:spPr>
          <a:xfrm>
            <a:off x="923615" y="3165848"/>
            <a:ext cx="3456435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1.393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LUMINARIAS NUEVAS Y ACCESORIOS ADQUIRIDOS.</a:t>
            </a:r>
          </a:p>
          <a:p>
            <a:pPr algn="just"/>
            <a:r>
              <a:rPr lang="es-ES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INVERSIÓN </a:t>
            </a:r>
            <a:r>
              <a:rPr lang="es-ES" sz="24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Bs. 3.842.931,00</a:t>
            </a:r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xmlns="" id="{C6F83E6B-E6D6-4EE9-A273-425A557BB089}"/>
              </a:ext>
            </a:extLst>
          </p:cNvPr>
          <p:cNvSpPr txBox="1">
            <a:spLocks/>
          </p:cNvSpPr>
          <p:nvPr/>
        </p:nvSpPr>
        <p:spPr>
          <a:xfrm rot="16200000">
            <a:off x="-2722151" y="3187170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SEGURA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862" y="4589754"/>
            <a:ext cx="2859851" cy="20308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989" y="981631"/>
            <a:ext cx="2629247" cy="20498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3950" y="2916541"/>
            <a:ext cx="3803580" cy="283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xmlns="" id="{2212AC6A-C824-4D91-AF58-73CED8AE0D3D}"/>
              </a:ext>
            </a:extLst>
          </p:cNvPr>
          <p:cNvSpPr txBox="1">
            <a:spLocks/>
          </p:cNvSpPr>
          <p:nvPr/>
        </p:nvSpPr>
        <p:spPr>
          <a:xfrm>
            <a:off x="3332357" y="390700"/>
            <a:ext cx="4981318" cy="5909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/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SEGURIDAD CIUDADANA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9D82C774-CB12-4954-95A6-7FA467CE2BCE}"/>
              </a:ext>
            </a:extLst>
          </p:cNvPr>
          <p:cNvSpPr/>
          <p:nvPr/>
        </p:nvSpPr>
        <p:spPr>
          <a:xfrm>
            <a:off x="4380050" y="5786725"/>
            <a:ext cx="4380050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8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TOTAL SUPERFICIE CEDIDA </a:t>
            </a:r>
          </a:p>
          <a:p>
            <a:pPr algn="ctr"/>
            <a:r>
              <a:rPr lang="es-ES" sz="2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24.662,59 m2</a:t>
            </a:r>
          </a:p>
          <a:p>
            <a:pPr algn="just"/>
            <a:endParaRPr lang="es-ES" sz="24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910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C9768982-35D7-41C9-97F9-B4B1B7FBC2C7}"/>
              </a:ext>
            </a:extLst>
          </p:cNvPr>
          <p:cNvSpPr/>
          <p:nvPr/>
        </p:nvSpPr>
        <p:spPr>
          <a:xfrm>
            <a:off x="830325" y="913992"/>
            <a:ext cx="3532769" cy="2369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s-ES" sz="2800" b="1" dirty="0">
                <a:solidFill>
                  <a:srgbClr val="C00000"/>
                </a:solidFill>
                <a:cs typeface="Arial" panose="020B0604020202020204" pitchFamily="34" charset="0"/>
              </a:rPr>
              <a:t>EQUIPAMIENTO A LA POLICIA BOLIVIANA</a:t>
            </a:r>
          </a:p>
          <a:p>
            <a:pPr algn="ctr"/>
            <a:endParaRPr lang="es-ES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es-ES" sz="2000" b="1" dirty="0">
                <a:solidFill>
                  <a:srgbClr val="002060"/>
                </a:solidFill>
                <a:cs typeface="Arial" panose="020B0604020202020204" pitchFamily="34" charset="0"/>
              </a:rPr>
              <a:t>INVERSIÓN</a:t>
            </a:r>
          </a:p>
          <a:p>
            <a:pPr algn="ctr"/>
            <a:r>
              <a:rPr lang="es-ES" sz="32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Bs.4.136.302,68</a:t>
            </a:r>
            <a:endParaRPr lang="es-ES" sz="32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/>
            <a:endParaRPr lang="es-ES" sz="2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xmlns="" id="{3F706787-831E-43F0-89C0-A0D36EAD0523}"/>
              </a:ext>
            </a:extLst>
          </p:cNvPr>
          <p:cNvSpPr/>
          <p:nvPr/>
        </p:nvSpPr>
        <p:spPr>
          <a:xfrm>
            <a:off x="3936526" y="5747600"/>
            <a:ext cx="5246449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s-ES" sz="2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xmlns="" id="{C6F83E6B-E6D6-4EE9-A273-425A557BB089}"/>
              </a:ext>
            </a:extLst>
          </p:cNvPr>
          <p:cNvSpPr txBox="1">
            <a:spLocks/>
          </p:cNvSpPr>
          <p:nvPr/>
        </p:nvSpPr>
        <p:spPr>
          <a:xfrm rot="16200000">
            <a:off x="-2722151" y="3187170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SEGURA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xmlns="" id="{C9768982-35D7-41C9-97F9-B4B1B7FBC2C7}"/>
              </a:ext>
            </a:extLst>
          </p:cNvPr>
          <p:cNvSpPr/>
          <p:nvPr/>
        </p:nvSpPr>
        <p:spPr>
          <a:xfrm>
            <a:off x="902665" y="2955890"/>
            <a:ext cx="4090349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  <a:cs typeface="Arial" panose="020B0604020202020204" pitchFamily="34" charset="0"/>
              </a:rPr>
              <a:t>COMBUSTIBLE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  <a:cs typeface="Arial" panose="020B0604020202020204" pitchFamily="34" charset="0"/>
              </a:rPr>
              <a:t>PARTES Y ACCESORIOS PARA VEHICULOS Y MOTOCICLETAS PATRULLEROS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  <a:cs typeface="Arial" panose="020B0604020202020204" pitchFamily="34" charset="0"/>
              </a:rPr>
              <a:t>EQUIPOS Y MATERIAL DE ESCRITORIO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908" y="1184038"/>
            <a:ext cx="4090349" cy="20646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3013" y="3489436"/>
            <a:ext cx="3878243" cy="2895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502" y="4596164"/>
            <a:ext cx="2984431" cy="1943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ítulo 2">
            <a:extLst>
              <a:ext uri="{FF2B5EF4-FFF2-40B4-BE49-F238E27FC236}">
                <a16:creationId xmlns:a16="http://schemas.microsoft.com/office/drawing/2014/main" xmlns="" id="{72FA156F-468B-4F0A-A6C9-C4D8DD049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2357" y="390700"/>
            <a:ext cx="4981318" cy="590931"/>
          </a:xfrm>
        </p:spPr>
        <p:txBody>
          <a:bodyPr wrap="square">
            <a:spAutoFit/>
          </a:bodyPr>
          <a:lstStyle/>
          <a:p>
            <a:pPr defTabSz="457200"/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SEGURIDAD CIUDADANA</a:t>
            </a:r>
          </a:p>
        </p:txBody>
      </p:sp>
    </p:spTree>
    <p:extLst>
      <p:ext uri="{BB962C8B-B14F-4D97-AF65-F5344CB8AC3E}">
        <p14:creationId xmlns:p14="http://schemas.microsoft.com/office/powerpoint/2010/main" val="3484340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2">
            <a:extLst>
              <a:ext uri="{FF2B5EF4-FFF2-40B4-BE49-F238E27FC236}">
                <a16:creationId xmlns:a16="http://schemas.microsoft.com/office/drawing/2014/main" xmlns="" id="{E79A4D44-A8DE-434F-8E5C-9A57E0161519}"/>
              </a:ext>
            </a:extLst>
          </p:cNvPr>
          <p:cNvSpPr/>
          <p:nvPr/>
        </p:nvSpPr>
        <p:spPr>
          <a:xfrm>
            <a:off x="997077" y="1817082"/>
            <a:ext cx="4035161" cy="156966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/>
            <a:r>
              <a:rPr lang="es-BO" sz="2200" dirty="0">
                <a:solidFill>
                  <a:srgbClr val="4472C4">
                    <a:lumMod val="50000"/>
                  </a:srgbClr>
                </a:solidFill>
              </a:rPr>
              <a:t>SE ATENDIÓ A </a:t>
            </a:r>
            <a:r>
              <a:rPr lang="es-BO" sz="2800" b="1" dirty="0">
                <a:solidFill>
                  <a:srgbClr val="4472C4">
                    <a:lumMod val="50000"/>
                  </a:srgbClr>
                </a:solidFill>
              </a:rPr>
              <a:t>4.143</a:t>
            </a:r>
            <a:r>
              <a:rPr lang="es-BO" sz="22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BO" sz="2200" dirty="0">
                <a:solidFill>
                  <a:srgbClr val="4472C4">
                    <a:lumMod val="50000"/>
                  </a:srgbClr>
                </a:solidFill>
              </a:rPr>
              <a:t>USUARIOS EN LAS </a:t>
            </a:r>
            <a:r>
              <a:rPr lang="es-BO" sz="2200" dirty="0" err="1">
                <a:solidFill>
                  <a:srgbClr val="4472C4">
                    <a:lumMod val="50000"/>
                  </a:srgbClr>
                </a:solidFill>
              </a:rPr>
              <a:t>DNA´s</a:t>
            </a:r>
            <a:r>
              <a:rPr lang="es-BO" sz="2200" dirty="0">
                <a:solidFill>
                  <a:srgbClr val="4472C4">
                    <a:lumMod val="50000"/>
                  </a:srgbClr>
                </a:solidFill>
              </a:rPr>
              <a:t>, OBTENIENDO</a:t>
            </a:r>
            <a:r>
              <a:rPr lang="es-BO" sz="2400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BO" sz="2400" b="1" dirty="0">
                <a:solidFill>
                  <a:srgbClr val="4472C4">
                    <a:lumMod val="50000"/>
                  </a:srgbClr>
                </a:solidFill>
              </a:rPr>
              <a:t>52</a:t>
            </a:r>
            <a:r>
              <a:rPr lang="es-BO" sz="2400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BO" sz="2200" dirty="0">
                <a:solidFill>
                  <a:srgbClr val="4472C4">
                    <a:lumMod val="50000"/>
                  </a:srgbClr>
                </a:solidFill>
              </a:rPr>
              <a:t>SENTENCIAS.</a:t>
            </a:r>
          </a:p>
          <a:p>
            <a:pPr algn="ctr" defTabSz="457200"/>
            <a:r>
              <a:rPr lang="es-BO" sz="2200" dirty="0">
                <a:solidFill>
                  <a:srgbClr val="4472C4">
                    <a:lumMod val="50000"/>
                  </a:srgbClr>
                </a:solidFill>
              </a:rPr>
              <a:t>  </a:t>
            </a:r>
            <a:endParaRPr lang="es-ES" sz="2200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2667CDE-F60E-4BD1-B6D6-ACB8BB556228}"/>
              </a:ext>
            </a:extLst>
          </p:cNvPr>
          <p:cNvSpPr txBox="1"/>
          <p:nvPr/>
        </p:nvSpPr>
        <p:spPr>
          <a:xfrm>
            <a:off x="1117452" y="1097980"/>
            <a:ext cx="738670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/>
            <a:r>
              <a:rPr lang="es-BO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DEFENSORÍA DE LA NIÑEZ Y ADOLESCENCIA - DNA</a:t>
            </a:r>
            <a:endParaRPr lang="es-E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6">
            <a:extLst>
              <a:ext uri="{FF2B5EF4-FFF2-40B4-BE49-F238E27FC236}">
                <a16:creationId xmlns:a16="http://schemas.microsoft.com/office/drawing/2014/main" xmlns="" id="{BA6078F3-2EF6-49E9-A8DB-DCFB9BEEE878}"/>
              </a:ext>
            </a:extLst>
          </p:cNvPr>
          <p:cNvSpPr/>
          <p:nvPr/>
        </p:nvSpPr>
        <p:spPr>
          <a:xfrm>
            <a:off x="5143985" y="1864506"/>
            <a:ext cx="4035162" cy="2320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s-E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dirty="0">
                <a:solidFill>
                  <a:srgbClr val="002060"/>
                </a:solidFill>
              </a:rPr>
              <a:t>1.259</a:t>
            </a:r>
          </a:p>
          <a:p>
            <a:pPr defTabSz="457200"/>
            <a:r>
              <a:rPr lang="es-ES" sz="2200" dirty="0">
                <a:solidFill>
                  <a:srgbClr val="002060"/>
                </a:solidFill>
              </a:rPr>
              <a:t>CASOS ATENDIDOS EN LAS </a:t>
            </a:r>
          </a:p>
          <a:p>
            <a:pPr defTabSz="457200"/>
            <a:r>
              <a:rPr lang="es-ES" sz="2200" dirty="0" err="1">
                <a:solidFill>
                  <a:srgbClr val="002060"/>
                </a:solidFill>
              </a:rPr>
              <a:t>DNA´s</a:t>
            </a:r>
            <a:r>
              <a:rPr lang="es-ES" sz="2200" dirty="0">
                <a:solidFill>
                  <a:srgbClr val="002060"/>
                </a:solidFill>
              </a:rPr>
              <a:t> 24 HORAS POR</a:t>
            </a:r>
          </a:p>
          <a:p>
            <a:pPr defTabSz="457200"/>
            <a:r>
              <a:rPr lang="es-ES" sz="2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s-ES" sz="2200" dirty="0">
                <a:solidFill>
                  <a:srgbClr val="002060"/>
                </a:solidFill>
              </a:rPr>
              <a:t>VIOLENCIA PSICOLÓGICA, FÍSICA ABANDONO Y EXTRAVÍO.</a:t>
            </a:r>
          </a:p>
          <a:p>
            <a:pPr defTabSz="457200"/>
            <a:r>
              <a:rPr lang="es-BO" sz="2000" dirty="0">
                <a:solidFill>
                  <a:srgbClr val="4472C4">
                    <a:lumMod val="50000"/>
                  </a:srgbClr>
                </a:solidFill>
              </a:rPr>
              <a:t> </a:t>
            </a:r>
            <a:endParaRPr lang="es-ES" sz="1400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10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801664" y="198523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sp>
        <p:nvSpPr>
          <p:cNvPr id="11" name="CuadroTexto 12">
            <a:extLst>
              <a:ext uri="{FF2B5EF4-FFF2-40B4-BE49-F238E27FC236}">
                <a16:creationId xmlns:a16="http://schemas.microsoft.com/office/drawing/2014/main" xmlns="" id="{80D5E70B-E52A-4117-A31E-EBB60F0F37A6}"/>
              </a:ext>
            </a:extLst>
          </p:cNvPr>
          <p:cNvSpPr txBox="1"/>
          <p:nvPr/>
        </p:nvSpPr>
        <p:spPr>
          <a:xfrm>
            <a:off x="5172134" y="3765100"/>
            <a:ext cx="36201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s-ES" sz="2200" dirty="0">
              <a:solidFill>
                <a:srgbClr val="4472C4">
                  <a:lumMod val="50000"/>
                </a:srgbClr>
              </a:solidFill>
            </a:endParaRPr>
          </a:p>
          <a:p>
            <a:pPr defTabSz="457200"/>
            <a:r>
              <a:rPr lang="es-BO" sz="2800" b="1" dirty="0">
                <a:solidFill>
                  <a:srgbClr val="4472C4">
                    <a:lumMod val="50000"/>
                  </a:srgbClr>
                </a:solidFill>
              </a:rPr>
              <a:t>183</a:t>
            </a:r>
            <a:r>
              <a:rPr lang="es-BO" sz="2000" b="1" dirty="0">
                <a:solidFill>
                  <a:srgbClr val="4472C4">
                    <a:lumMod val="50000"/>
                  </a:srgbClr>
                </a:solidFill>
              </a:rPr>
              <a:t> CASOS ATENDIDOS EN: </a:t>
            </a:r>
            <a:r>
              <a:rPr lang="es-BO" sz="2000" dirty="0">
                <a:solidFill>
                  <a:srgbClr val="4472C4">
                    <a:lumMod val="50000"/>
                  </a:srgbClr>
                </a:solidFill>
              </a:rPr>
              <a:t>ACOGIDA, REINTEGRACIÓN ADOPCION Y ABANDONO DE</a:t>
            </a:r>
          </a:p>
          <a:p>
            <a:pPr defTabSz="457200"/>
            <a:r>
              <a:rPr lang="es-BO" sz="2200" dirty="0" err="1">
                <a:solidFill>
                  <a:srgbClr val="4472C4">
                    <a:lumMod val="50000"/>
                  </a:srgbClr>
                </a:solidFill>
              </a:rPr>
              <a:t>NNA´s</a:t>
            </a:r>
            <a:endParaRPr lang="es-BO" sz="2000" dirty="0">
              <a:solidFill>
                <a:srgbClr val="4472C4">
                  <a:lumMod val="50000"/>
                </a:srgbClr>
              </a:solidFill>
            </a:endParaRPr>
          </a:p>
        </p:txBody>
      </p:sp>
      <p:pic>
        <p:nvPicPr>
          <p:cNvPr id="13" name="9 Imagen" descr="C:\Users\Valentino\Desktop\fotos\IMG-20180719-WA0027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4116" y="3281153"/>
            <a:ext cx="3220902" cy="22699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64265EA4-B73C-4B6B-BDF5-45AFDBAD7B13}"/>
              </a:ext>
            </a:extLst>
          </p:cNvPr>
          <p:cNvSpPr/>
          <p:nvPr/>
        </p:nvSpPr>
        <p:spPr>
          <a:xfrm>
            <a:off x="2524806" y="563837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/>
            <a:r>
              <a:rPr lang="es-ES" sz="3200" dirty="0">
                <a:solidFill>
                  <a:srgbClr val="4472C4">
                    <a:lumMod val="50000"/>
                  </a:srgbClr>
                </a:solidFill>
              </a:rPr>
              <a:t>INVERSIÓN  </a:t>
            </a:r>
          </a:p>
          <a:p>
            <a:pPr algn="ctr" defTabSz="457200"/>
            <a:r>
              <a:rPr lang="es-ES" sz="3200" b="1" dirty="0">
                <a:solidFill>
                  <a:srgbClr val="4472C4">
                    <a:lumMod val="50000"/>
                  </a:srgbClr>
                </a:solidFill>
              </a:rPr>
              <a:t>Bs  3.207.166,00 </a:t>
            </a:r>
          </a:p>
        </p:txBody>
      </p:sp>
    </p:spTree>
    <p:extLst>
      <p:ext uri="{BB962C8B-B14F-4D97-AF65-F5344CB8AC3E}">
        <p14:creationId xmlns:p14="http://schemas.microsoft.com/office/powerpoint/2010/main" val="3206796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4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677377" y="198523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sp>
        <p:nvSpPr>
          <p:cNvPr id="5" name="4 Rectángulo"/>
          <p:cNvSpPr/>
          <p:nvPr/>
        </p:nvSpPr>
        <p:spPr>
          <a:xfrm>
            <a:off x="801664" y="1292331"/>
            <a:ext cx="398482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s-BO" sz="2800" b="1" dirty="0">
                <a:solidFill>
                  <a:srgbClr val="4472C4">
                    <a:lumMod val="50000"/>
                  </a:srgbClr>
                </a:solidFill>
              </a:rPr>
              <a:t>28.694</a:t>
            </a:r>
            <a:r>
              <a:rPr lang="es-BO" sz="2200" dirty="0">
                <a:solidFill>
                  <a:srgbClr val="4472C4">
                    <a:lumMod val="50000"/>
                  </a:srgbClr>
                </a:solidFill>
              </a:rPr>
              <a:t> FORMULARIOS DE AUTORIZACIÓN EMITIDOS EN LAS DEFENSORIAS DE LAS TERMINALES </a:t>
            </a:r>
          </a:p>
          <a:p>
            <a:pPr defTabSz="457200"/>
            <a:r>
              <a:rPr lang="es-BO" sz="2200" dirty="0">
                <a:solidFill>
                  <a:srgbClr val="4472C4">
                    <a:lumMod val="50000"/>
                  </a:srgbClr>
                </a:solidFill>
              </a:rPr>
              <a:t>INTERDEPARTAMENTALES Y AEROPUERTO.   </a:t>
            </a:r>
          </a:p>
        </p:txBody>
      </p:sp>
      <p:sp>
        <p:nvSpPr>
          <p:cNvPr id="6" name="Rectángulo 9">
            <a:extLst>
              <a:ext uri="{FF2B5EF4-FFF2-40B4-BE49-F238E27FC236}">
                <a16:creationId xmlns:a16="http://schemas.microsoft.com/office/drawing/2014/main" xmlns="" id="{E79A4D44-A8DE-434F-8E5C-9A57E0161519}"/>
              </a:ext>
            </a:extLst>
          </p:cNvPr>
          <p:cNvSpPr/>
          <p:nvPr/>
        </p:nvSpPr>
        <p:spPr>
          <a:xfrm>
            <a:off x="4878275" y="3840966"/>
            <a:ext cx="4378267" cy="221599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457200"/>
            <a:r>
              <a:rPr lang="es-BO" sz="2200" dirty="0">
                <a:solidFill>
                  <a:srgbClr val="4472C4">
                    <a:lumMod val="50000"/>
                  </a:srgbClr>
                </a:solidFill>
              </a:rPr>
              <a:t>OPERATIVO </a:t>
            </a:r>
          </a:p>
          <a:p>
            <a:pPr algn="ctr" defTabSz="457200"/>
            <a:r>
              <a:rPr lang="es-BO" sz="2200" b="1" dirty="0">
                <a:solidFill>
                  <a:srgbClr val="4472C4">
                    <a:lumMod val="50000"/>
                  </a:srgbClr>
                </a:solidFill>
              </a:rPr>
              <a:t>“MOCHILA SEGURA” </a:t>
            </a:r>
          </a:p>
          <a:p>
            <a:pPr algn="ctr" defTabSz="457200"/>
            <a:r>
              <a:rPr lang="es-BO" sz="2800" b="1" dirty="0">
                <a:solidFill>
                  <a:srgbClr val="4472C4">
                    <a:lumMod val="50000"/>
                  </a:srgbClr>
                </a:solidFill>
              </a:rPr>
              <a:t>49</a:t>
            </a:r>
            <a:r>
              <a:rPr lang="es-BO" sz="2200" dirty="0">
                <a:solidFill>
                  <a:srgbClr val="4472C4">
                    <a:lumMod val="50000"/>
                  </a:srgbClr>
                </a:solidFill>
              </a:rPr>
              <a:t> UNIDADES EDUCATIVAS INTERVENIDAS</a:t>
            </a:r>
          </a:p>
          <a:p>
            <a:pPr algn="ctr" defTabSz="457200"/>
            <a:r>
              <a:rPr lang="es-BO" sz="2200" b="1" dirty="0">
                <a:solidFill>
                  <a:srgbClr val="4472C4">
                    <a:lumMod val="50000"/>
                  </a:srgbClr>
                </a:solidFill>
              </a:rPr>
              <a:t>PRECAUTELANDO LA SEGURIDAD DE LOS ADOLESCENTES.</a:t>
            </a:r>
          </a:p>
        </p:txBody>
      </p:sp>
      <p:pic>
        <p:nvPicPr>
          <p:cNvPr id="7" name="Picture 4" descr="http://amibolivia.com/AMI/wp-content/uploads/2018/05/operativo-mochilas-seguras-1-800x44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4418" y="3988434"/>
            <a:ext cx="3843857" cy="2138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amibolivia.com/AMI/wp-content/uploads/2016/07/CONTROLES-TERMINAL-4-800x44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63886" y="1159328"/>
            <a:ext cx="3584121" cy="25397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501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4" name="CuadroTexto 4">
            <a:extLst>
              <a:ext uri="{FF2B5EF4-FFF2-40B4-BE49-F238E27FC236}">
                <a16:creationId xmlns:a16="http://schemas.microsoft.com/office/drawing/2014/main" xmlns="" id="{A2667CDE-F60E-4BD1-B6D6-ACB8BB556228}"/>
              </a:ext>
            </a:extLst>
          </p:cNvPr>
          <p:cNvSpPr txBox="1"/>
          <p:nvPr/>
        </p:nvSpPr>
        <p:spPr>
          <a:xfrm>
            <a:off x="1031994" y="874252"/>
            <a:ext cx="738670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/>
            <a:r>
              <a:rPr lang="es-BO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REFUGIO TRANSITORIO DE  LA MUJER</a:t>
            </a:r>
            <a:endParaRPr lang="es-E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499397" y="107597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sp>
        <p:nvSpPr>
          <p:cNvPr id="6" name="Rectángulo 2">
            <a:extLst>
              <a:ext uri="{FF2B5EF4-FFF2-40B4-BE49-F238E27FC236}">
                <a16:creationId xmlns:a16="http://schemas.microsoft.com/office/drawing/2014/main" xmlns="" id="{E79A4D44-A8DE-434F-8E5C-9A57E0161519}"/>
              </a:ext>
            </a:extLst>
          </p:cNvPr>
          <p:cNvSpPr/>
          <p:nvPr/>
        </p:nvSpPr>
        <p:spPr>
          <a:xfrm>
            <a:off x="977672" y="1457989"/>
            <a:ext cx="3816700" cy="144655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 defTabSz="457200"/>
            <a:r>
              <a:rPr lang="es-ES" sz="2800" b="1" dirty="0">
                <a:solidFill>
                  <a:srgbClr val="4472C4">
                    <a:lumMod val="50000"/>
                  </a:srgbClr>
                </a:solidFill>
              </a:rPr>
              <a:t>57</a:t>
            </a:r>
            <a:r>
              <a:rPr lang="es-ES" sz="2800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CASOS DE MUJERES ACOGIDAS EN EL REFUGIO TRANSITORIO DE LA MUJER ALTEÑA, CON  APOYO BIO-PSICO-SOCIAL.</a:t>
            </a:r>
          </a:p>
        </p:txBody>
      </p:sp>
      <p:sp>
        <p:nvSpPr>
          <p:cNvPr id="7" name="CuadroTexto 4">
            <a:extLst>
              <a:ext uri="{FF2B5EF4-FFF2-40B4-BE49-F238E27FC236}">
                <a16:creationId xmlns:a16="http://schemas.microsoft.com/office/drawing/2014/main" xmlns="" id="{A2667CDE-F60E-4BD1-B6D6-ACB8BB556228}"/>
              </a:ext>
            </a:extLst>
          </p:cNvPr>
          <p:cNvSpPr txBox="1"/>
          <p:nvPr/>
        </p:nvSpPr>
        <p:spPr>
          <a:xfrm>
            <a:off x="1318054" y="3536939"/>
            <a:ext cx="7672122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 defTabSz="457200"/>
            <a:r>
              <a:rPr lang="es-E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DE INTEGRACIÓN A LA SOCIEDAD DE PERSONAS EN SITUACIÓN DE CALLE</a:t>
            </a:r>
          </a:p>
        </p:txBody>
      </p:sp>
      <p:sp>
        <p:nvSpPr>
          <p:cNvPr id="8" name="Rectángulo 2">
            <a:extLst>
              <a:ext uri="{FF2B5EF4-FFF2-40B4-BE49-F238E27FC236}">
                <a16:creationId xmlns:a16="http://schemas.microsoft.com/office/drawing/2014/main" xmlns="" id="{E79A4D44-A8DE-434F-8E5C-9A57E0161519}"/>
              </a:ext>
            </a:extLst>
          </p:cNvPr>
          <p:cNvSpPr/>
          <p:nvPr/>
        </p:nvSpPr>
        <p:spPr>
          <a:xfrm>
            <a:off x="4246139" y="4474094"/>
            <a:ext cx="4641867" cy="144655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 defTabSz="457200"/>
            <a:r>
              <a:rPr lang="es-ES" sz="2800" b="1" dirty="0">
                <a:solidFill>
                  <a:srgbClr val="4472C4">
                    <a:lumMod val="50000"/>
                  </a:srgbClr>
                </a:solidFill>
              </a:rPr>
              <a:t>472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 PERSONAS EN SITUACIÓN DE CALLE, SE LES BRINDÓ TECHO, ALIMENTO Y LA ASISTENCIA PARA QUE LOGREN REINSERTARSE EN LA SOCIEDAD. </a:t>
            </a:r>
          </a:p>
        </p:txBody>
      </p:sp>
      <p:pic>
        <p:nvPicPr>
          <p:cNvPr id="7170" name="Picture 2" descr="http://amibolivia.com/AMI/wp-content/uploads/2016/04/CASA-DE-LA-MUJER-800x44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0381" y="1365199"/>
            <a:ext cx="3448321" cy="20587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Resultado de imagen para PERSONAS EN SITUACION DE CALLE EN EL ALBERGUE DEL MUNICIPIO DE EL ALTO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1994" y="4123648"/>
            <a:ext cx="2975577" cy="23497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67116CE7-734F-45E3-B248-100BA70C9673}"/>
              </a:ext>
            </a:extLst>
          </p:cNvPr>
          <p:cNvSpPr/>
          <p:nvPr/>
        </p:nvSpPr>
        <p:spPr>
          <a:xfrm>
            <a:off x="398381" y="291255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/>
            <a:r>
              <a:rPr lang="es-ES" sz="2400" b="1" dirty="0">
                <a:solidFill>
                  <a:srgbClr val="4472C4">
                    <a:lumMod val="50000"/>
                  </a:srgbClr>
                </a:solidFill>
              </a:rPr>
              <a:t>Bs  332.628,00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7CA24ECE-0EC5-4002-B2E4-D5DA5BD0102C}"/>
              </a:ext>
            </a:extLst>
          </p:cNvPr>
          <p:cNvSpPr/>
          <p:nvPr/>
        </p:nvSpPr>
        <p:spPr>
          <a:xfrm>
            <a:off x="4316006" y="602666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/>
            <a:r>
              <a:rPr lang="es-ES" sz="2400" b="1" dirty="0">
                <a:solidFill>
                  <a:srgbClr val="4472C4">
                    <a:lumMod val="50000"/>
                  </a:srgbClr>
                </a:solidFill>
              </a:rPr>
              <a:t>Bs  374.244,00 </a:t>
            </a:r>
          </a:p>
        </p:txBody>
      </p:sp>
    </p:spTree>
    <p:extLst>
      <p:ext uri="{BB962C8B-B14F-4D97-AF65-F5344CB8AC3E}">
        <p14:creationId xmlns:p14="http://schemas.microsoft.com/office/powerpoint/2010/main" val="3656925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D11DCCC-950D-4CC4-ABBA-149A276285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9" b="99844" l="0" r="100000"/>
                    </a14:imgEffect>
                    <a14:imgEffect>
                      <a14:artisticPhotocopy trans="76000" detail="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4310" y="1803750"/>
            <a:ext cx="1868673" cy="35593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9901443C-D5F0-40A8-BCE3-C5FC45DF12F3}"/>
              </a:ext>
            </a:extLst>
          </p:cNvPr>
          <p:cNvSpPr txBox="1">
            <a:spLocks/>
          </p:cNvSpPr>
          <p:nvPr/>
        </p:nvSpPr>
        <p:spPr>
          <a:xfrm>
            <a:off x="2201333" y="-50939"/>
            <a:ext cx="6416062" cy="9941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PILARES DE LA GESTIÓN</a:t>
            </a:r>
            <a:endParaRPr lang="es-E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D5ED6C01-AEB3-4A14-8B3B-093741E598BE}"/>
              </a:ext>
            </a:extLst>
          </p:cNvPr>
          <p:cNvSpPr/>
          <p:nvPr/>
        </p:nvSpPr>
        <p:spPr>
          <a:xfrm>
            <a:off x="188415" y="4198022"/>
            <a:ext cx="3937374" cy="1289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s-BO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MISIÓN: </a:t>
            </a:r>
            <a:endParaRPr lang="es-ES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s-BO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GOBIERNO AUTÓNOMO, TRANSPARENTE, MODERNO Y EFICIENTE.</a:t>
            </a:r>
            <a:endParaRPr lang="es-ES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CE91B9BE-C4D5-474D-8E91-AF60AB181E35}"/>
              </a:ext>
            </a:extLst>
          </p:cNvPr>
          <p:cNvSpPr/>
          <p:nvPr/>
        </p:nvSpPr>
        <p:spPr>
          <a:xfrm>
            <a:off x="188415" y="1236485"/>
            <a:ext cx="4025836" cy="2474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s-BO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VISIÓN</a:t>
            </a:r>
            <a:r>
              <a:rPr lang="es-BO" sz="2000" dirty="0">
                <a:solidFill>
                  <a:srgbClr val="C0000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Bookman Old Style" panose="02050604050505020204" pitchFamily="18" charset="0"/>
              </a:rPr>
              <a:t>: </a:t>
            </a:r>
            <a:endParaRPr lang="es-ES" sz="20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s-BO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ALTO CON CULTURA, VALORES Y LIDERAZGO PROPIOS, SEGURO, MODERNO, CON EQUIDAD E IGUALDAD DE OPORTUNIDADES, IMPULSA EL DESARROLLO SUSTENTABLE DE LA CIUDAD Y SE ARTICULA  A LA REGIÓN</a:t>
            </a:r>
            <a:r>
              <a:rPr lang="es-BO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xmlns="" id="{6B3801C5-5CBC-4B83-83E0-5C03255FF5F4}"/>
              </a:ext>
            </a:extLst>
          </p:cNvPr>
          <p:cNvSpPr/>
          <p:nvPr/>
        </p:nvSpPr>
        <p:spPr>
          <a:xfrm>
            <a:off x="5499101" y="1069850"/>
            <a:ext cx="2417524" cy="500026"/>
          </a:xfrm>
          <a:prstGeom prst="round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76200">
            <a:solidFill>
              <a:srgbClr val="DF0008"/>
            </a:solidFill>
          </a:ln>
          <a:effectLst>
            <a:outerShdw blurRad="50800" dist="50800" dir="5400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EL ALTO, CIUDAD SEGURA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xmlns="" id="{3D41DE5E-E0D6-4E9F-93E8-B7C30B5BA27F}"/>
              </a:ext>
            </a:extLst>
          </p:cNvPr>
          <p:cNvSpPr/>
          <p:nvPr/>
        </p:nvSpPr>
        <p:spPr>
          <a:xfrm rot="16200000">
            <a:off x="6629128" y="3291027"/>
            <a:ext cx="3559378" cy="682972"/>
          </a:xfrm>
          <a:prstGeom prst="round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76200">
            <a:solidFill>
              <a:srgbClr val="FEF016"/>
            </a:solidFill>
          </a:ln>
          <a:effectLst>
            <a:outerShdw blurRad="50800" dist="50800" dir="5400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EL ALTO, CIUDAD MODERNA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xmlns="" id="{2F034975-E5DE-45D6-B7C4-53BD62B7A277}"/>
              </a:ext>
            </a:extLst>
          </p:cNvPr>
          <p:cNvSpPr/>
          <p:nvPr/>
        </p:nvSpPr>
        <p:spPr>
          <a:xfrm rot="5400000">
            <a:off x="3238614" y="3246164"/>
            <a:ext cx="3551955" cy="681979"/>
          </a:xfrm>
          <a:prstGeom prst="round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76200">
            <a:solidFill>
              <a:srgbClr val="A6C511"/>
            </a:solidFill>
          </a:ln>
          <a:effectLst>
            <a:outerShdw blurRad="50800" dist="50800" dir="5400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EL ALTO, CIUDAD DE OPORTUNIDADES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xmlns="" id="{648C9BC1-8625-47FF-8705-CA5541DF6FE1}"/>
              </a:ext>
            </a:extLst>
          </p:cNvPr>
          <p:cNvSpPr/>
          <p:nvPr/>
        </p:nvSpPr>
        <p:spPr>
          <a:xfrm>
            <a:off x="5499101" y="5603110"/>
            <a:ext cx="2417524" cy="645291"/>
          </a:xfrm>
          <a:prstGeom prst="round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76200">
            <a:solidFill>
              <a:srgbClr val="83047F"/>
            </a:solidFill>
          </a:ln>
          <a:effectLst>
            <a:outerShdw blurRad="50800" dist="50800" dir="5400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tx1"/>
                </a:solidFill>
              </a:rPr>
              <a:t>EL ALTO, CON INSTITUCIONALIDAD</a:t>
            </a:r>
          </a:p>
        </p:txBody>
      </p:sp>
    </p:spTree>
    <p:extLst>
      <p:ext uri="{BB962C8B-B14F-4D97-AF65-F5344CB8AC3E}">
        <p14:creationId xmlns:p14="http://schemas.microsoft.com/office/powerpoint/2010/main" val="1088084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2">
            <a:extLst>
              <a:ext uri="{FF2B5EF4-FFF2-40B4-BE49-F238E27FC236}">
                <a16:creationId xmlns:a16="http://schemas.microsoft.com/office/drawing/2014/main" xmlns="" id="{E79A4D44-A8DE-434F-8E5C-9A57E0161519}"/>
              </a:ext>
            </a:extLst>
          </p:cNvPr>
          <p:cNvSpPr/>
          <p:nvPr/>
        </p:nvSpPr>
        <p:spPr>
          <a:xfrm>
            <a:off x="864364" y="1416383"/>
            <a:ext cx="4382450" cy="1754326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 defTabSz="457200"/>
            <a:r>
              <a:rPr lang="es-BO" sz="2800" b="1" dirty="0">
                <a:solidFill>
                  <a:srgbClr val="4472C4">
                    <a:lumMod val="50000"/>
                  </a:srgbClr>
                </a:solidFill>
              </a:rPr>
              <a:t>123</a:t>
            </a:r>
            <a:r>
              <a:rPr lang="es-BO" sz="2000" dirty="0">
                <a:solidFill>
                  <a:srgbClr val="4472C4">
                    <a:lumMod val="50000"/>
                  </a:srgbClr>
                </a:solidFill>
              </a:rPr>
              <a:t> USUARIOS ATENDIDOS ENTRE </a:t>
            </a:r>
            <a:r>
              <a:rPr lang="es-BO" sz="2000" dirty="0" err="1">
                <a:solidFill>
                  <a:srgbClr val="4472C4">
                    <a:lumMod val="50000"/>
                  </a:srgbClr>
                </a:solidFill>
              </a:rPr>
              <a:t>NNA’s</a:t>
            </a:r>
            <a:r>
              <a:rPr lang="es-BO" sz="2000" dirty="0">
                <a:solidFill>
                  <a:srgbClr val="4472C4">
                    <a:lumMod val="50000"/>
                  </a:srgbClr>
                </a:solidFill>
              </a:rPr>
              <a:t> Y FAMILIAS QUE SUFRIERON ALGÚN TIPO DE VIOLENCIA, MEDIANTE TERAPIAS DE MANERA INDIVIDUAL O FAMILIAR.</a:t>
            </a:r>
            <a:endParaRPr lang="es-ES" sz="2000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5" name="Rectángulo 6">
            <a:extLst>
              <a:ext uri="{FF2B5EF4-FFF2-40B4-BE49-F238E27FC236}">
                <a16:creationId xmlns:a16="http://schemas.microsoft.com/office/drawing/2014/main" xmlns="" id="{BA6078F3-2EF6-49E9-A8DB-DCFB9BEEE878}"/>
              </a:ext>
            </a:extLst>
          </p:cNvPr>
          <p:cNvSpPr/>
          <p:nvPr/>
        </p:nvSpPr>
        <p:spPr>
          <a:xfrm>
            <a:off x="4572872" y="4534068"/>
            <a:ext cx="4225463" cy="14877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s-E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dirty="0">
                <a:solidFill>
                  <a:srgbClr val="002060"/>
                </a:solidFill>
              </a:rPr>
              <a:t>3.439</a:t>
            </a:r>
            <a:r>
              <a:rPr lang="es-ES" sz="2000" dirty="0">
                <a:solidFill>
                  <a:srgbClr val="002060"/>
                </a:solidFill>
              </a:rPr>
              <a:t> CASOS ATENDIDOS</a:t>
            </a:r>
          </a:p>
          <a:p>
            <a:pPr algn="ctr" defTabSz="457200"/>
            <a:r>
              <a:rPr lang="es-ES" sz="2000" dirty="0">
                <a:solidFill>
                  <a:srgbClr val="002060"/>
                </a:solidFill>
              </a:rPr>
              <a:t>POR </a:t>
            </a:r>
            <a:r>
              <a:rPr lang="es-BO" sz="2000" dirty="0">
                <a:solidFill>
                  <a:srgbClr val="002060"/>
                </a:solidFill>
              </a:rPr>
              <a:t>ALGÚN TIPO DE VIOLENCIA EN RAZÓN DE GÉNERO.  </a:t>
            </a:r>
            <a:endParaRPr lang="es-ES" sz="2000" dirty="0">
              <a:solidFill>
                <a:srgbClr val="002060"/>
              </a:solidFill>
            </a:endParaRPr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xmlns="" id="{A2667CDE-F60E-4BD1-B6D6-ACB8BB556228}"/>
              </a:ext>
            </a:extLst>
          </p:cNvPr>
          <p:cNvSpPr txBox="1"/>
          <p:nvPr/>
        </p:nvSpPr>
        <p:spPr>
          <a:xfrm>
            <a:off x="801664" y="972287"/>
            <a:ext cx="738670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/>
            <a:r>
              <a:rPr lang="es-ES" sz="2400" b="1" dirty="0">
                <a:solidFill>
                  <a:srgbClr val="C00000"/>
                </a:solidFill>
              </a:rPr>
              <a:t>CENTRO DE ATENCIÓN TERAPÉUTICA</a:t>
            </a:r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xmlns="" id="{A2667CDE-F60E-4BD1-B6D6-ACB8BB556228}"/>
              </a:ext>
            </a:extLst>
          </p:cNvPr>
          <p:cNvSpPr txBox="1"/>
          <p:nvPr/>
        </p:nvSpPr>
        <p:spPr>
          <a:xfrm>
            <a:off x="4155372" y="3865705"/>
            <a:ext cx="5395315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457200"/>
            <a:r>
              <a:rPr lang="es-ES" sz="2400" b="1" dirty="0">
                <a:solidFill>
                  <a:srgbClr val="C00000"/>
                </a:solidFill>
              </a:rPr>
              <a:t>SERVICIOS LEGALES INTEGRALES </a:t>
            </a:r>
          </a:p>
          <a:p>
            <a:pPr algn="ctr" defTabSz="457200"/>
            <a:r>
              <a:rPr lang="es-ES" sz="2400" b="1" dirty="0">
                <a:solidFill>
                  <a:srgbClr val="C00000"/>
                </a:solidFill>
              </a:rPr>
              <a:t>MUNICIPALES - SLIM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11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411046" y="198523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pic>
        <p:nvPicPr>
          <p:cNvPr id="5122" name="Picture 2" descr="http://amibolivia.com/AMI/wp-content/uploads/2017/06/P-AMI-1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4083" y="1432984"/>
            <a:ext cx="3471189" cy="2098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080" y="3865705"/>
            <a:ext cx="3668929" cy="23126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D0B7FCF6-44FB-4314-BCBF-BC8F6069F65E}"/>
              </a:ext>
            </a:extLst>
          </p:cNvPr>
          <p:cNvSpPr/>
          <p:nvPr/>
        </p:nvSpPr>
        <p:spPr>
          <a:xfrm>
            <a:off x="415698" y="306985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/>
            <a:r>
              <a:rPr lang="es-ES" sz="2400" b="1" dirty="0">
                <a:solidFill>
                  <a:srgbClr val="4472C4">
                    <a:lumMod val="50000"/>
                  </a:srgbClr>
                </a:solidFill>
              </a:rPr>
              <a:t>Bs  377.775,00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140CF333-9134-4235-9863-AEA4F2390D15}"/>
              </a:ext>
            </a:extLst>
          </p:cNvPr>
          <p:cNvSpPr/>
          <p:nvPr/>
        </p:nvSpPr>
        <p:spPr>
          <a:xfrm>
            <a:off x="4495018" y="588571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/>
            <a:r>
              <a:rPr lang="es-ES" sz="2400" b="1" dirty="0">
                <a:solidFill>
                  <a:srgbClr val="4472C4">
                    <a:lumMod val="50000"/>
                  </a:srgbClr>
                </a:solidFill>
              </a:rPr>
              <a:t>Bs  2.415.189,00 </a:t>
            </a:r>
          </a:p>
        </p:txBody>
      </p:sp>
    </p:spTree>
    <p:extLst>
      <p:ext uri="{BB962C8B-B14F-4D97-AF65-F5344CB8AC3E}">
        <p14:creationId xmlns:p14="http://schemas.microsoft.com/office/powerpoint/2010/main" val="3178158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5" name="CuadroTexto 21">
            <a:extLst>
              <a:ext uri="{FF2B5EF4-FFF2-40B4-BE49-F238E27FC236}">
                <a16:creationId xmlns:a16="http://schemas.microsoft.com/office/drawing/2014/main" xmlns="" id="{CBF67BFE-EB2F-4205-95AB-4806890A8ECF}"/>
              </a:ext>
            </a:extLst>
          </p:cNvPr>
          <p:cNvSpPr txBox="1"/>
          <p:nvPr/>
        </p:nvSpPr>
        <p:spPr>
          <a:xfrm>
            <a:off x="980423" y="4025535"/>
            <a:ext cx="3912907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/>
            <a:r>
              <a:rPr lang="es-ES" sz="2400" b="1" dirty="0">
                <a:solidFill>
                  <a:srgbClr val="C00000"/>
                </a:solidFill>
              </a:rPr>
              <a:t>PROGRAMA PAN MANITOS</a:t>
            </a:r>
          </a:p>
        </p:txBody>
      </p:sp>
      <p:sp>
        <p:nvSpPr>
          <p:cNvPr id="6" name="CuadroTexto 25">
            <a:extLst>
              <a:ext uri="{FF2B5EF4-FFF2-40B4-BE49-F238E27FC236}">
                <a16:creationId xmlns:a16="http://schemas.microsoft.com/office/drawing/2014/main" xmlns="" id="{80D5E70B-E52A-4117-A31E-EBB60F0F37A6}"/>
              </a:ext>
            </a:extLst>
          </p:cNvPr>
          <p:cNvSpPr txBox="1"/>
          <p:nvPr/>
        </p:nvSpPr>
        <p:spPr>
          <a:xfrm>
            <a:off x="980423" y="4558805"/>
            <a:ext cx="42218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ES" sz="2800" b="1" dirty="0">
                <a:solidFill>
                  <a:srgbClr val="4472C4">
                    <a:lumMod val="50000"/>
                  </a:srgbClr>
                </a:solidFill>
              </a:rPr>
              <a:t>4.023</a:t>
            </a:r>
            <a:r>
              <a:rPr lang="es-ES" sz="20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NIÑAS(OS)</a:t>
            </a:r>
            <a:r>
              <a:rPr lang="es-ES" sz="20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BENEFICIADAS(OS) EN </a:t>
            </a:r>
            <a:r>
              <a:rPr lang="es-ES" sz="2400" b="1" dirty="0">
                <a:solidFill>
                  <a:srgbClr val="4472C4">
                    <a:lumMod val="50000"/>
                  </a:srgbClr>
                </a:solidFill>
              </a:rPr>
              <a:t>81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 CENTROS INFANTILES.</a:t>
            </a:r>
          </a:p>
          <a:p>
            <a:pPr defTabSz="457200"/>
            <a:endParaRPr lang="es-ES" sz="1200" dirty="0">
              <a:solidFill>
                <a:srgbClr val="4472C4">
                  <a:lumMod val="50000"/>
                </a:srgbClr>
              </a:solidFill>
            </a:endParaRPr>
          </a:p>
          <a:p>
            <a:pPr defTabSz="457200"/>
            <a:r>
              <a:rPr lang="es-ES" sz="2800" b="1" dirty="0">
                <a:solidFill>
                  <a:srgbClr val="4472C4">
                    <a:lumMod val="50000"/>
                  </a:srgbClr>
                </a:solidFill>
              </a:rPr>
              <a:t>9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 ACREDITACIONES DE LOS CENTROS INFANTILES POR EL </a:t>
            </a:r>
            <a:r>
              <a:rPr lang="es-ES" sz="2000" b="1" dirty="0">
                <a:solidFill>
                  <a:srgbClr val="4472C4">
                    <a:lumMod val="50000"/>
                  </a:srgbClr>
                </a:solidFill>
              </a:rPr>
              <a:t>SEDEGES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. </a:t>
            </a:r>
          </a:p>
        </p:txBody>
      </p:sp>
      <p:sp>
        <p:nvSpPr>
          <p:cNvPr id="13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331164" y="127502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1315" y="3816123"/>
            <a:ext cx="3200400" cy="23336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25">
            <a:extLst>
              <a:ext uri="{FF2B5EF4-FFF2-40B4-BE49-F238E27FC236}">
                <a16:creationId xmlns:a16="http://schemas.microsoft.com/office/drawing/2014/main" xmlns="" id="{80D5E70B-E52A-4117-A31E-EBB60F0F37A6}"/>
              </a:ext>
            </a:extLst>
          </p:cNvPr>
          <p:cNvSpPr txBox="1"/>
          <p:nvPr/>
        </p:nvSpPr>
        <p:spPr>
          <a:xfrm>
            <a:off x="4625515" y="1425887"/>
            <a:ext cx="41203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es-ES" sz="2400" dirty="0">
                <a:solidFill>
                  <a:srgbClr val="4472C4">
                    <a:lumMod val="50000"/>
                  </a:srgbClr>
                </a:solidFill>
              </a:rPr>
              <a:t>SE INAUGURÓ </a:t>
            </a:r>
            <a:r>
              <a:rPr lang="es-ES" sz="2400" b="1" dirty="0">
                <a:solidFill>
                  <a:srgbClr val="4472C4">
                    <a:lumMod val="50000"/>
                  </a:srgbClr>
                </a:solidFill>
              </a:rPr>
              <a:t>UNA </a:t>
            </a:r>
            <a:r>
              <a:rPr lang="es-ES" sz="2400" dirty="0">
                <a:solidFill>
                  <a:srgbClr val="4472C4">
                    <a:lumMod val="50000"/>
                  </a:srgbClr>
                </a:solidFill>
              </a:rPr>
              <a:t>MODERNA CÁMARA GESELL MUNICIPAL, QUE HA LOGRADO ACELERAR LOS PROCESOS LEGALES  A VÍCTIMAS DE VIOLENCIA.</a:t>
            </a:r>
            <a:endParaRPr lang="es-BO" sz="2400" dirty="0">
              <a:solidFill>
                <a:srgbClr val="4472C4">
                  <a:lumMod val="50000"/>
                </a:srgbClr>
              </a:solidFill>
            </a:endParaRPr>
          </a:p>
        </p:txBody>
      </p:sp>
      <p:pic>
        <p:nvPicPr>
          <p:cNvPr id="2" name="Picture 2" descr="http://amibolivia.com/AMI/wp-content/uploads/2018/04/ALCALDESA-INAUGURA-MODERNA-C%C3%81MARA-GESELL-EN-EL-D4-11-800x44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8713" y="1365524"/>
            <a:ext cx="3289752" cy="23296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529C1B10-7557-4106-9BDA-B50641DB5452}"/>
              </a:ext>
            </a:extLst>
          </p:cNvPr>
          <p:cNvSpPr/>
          <p:nvPr/>
        </p:nvSpPr>
        <p:spPr>
          <a:xfrm>
            <a:off x="4625515" y="624343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/>
            <a:r>
              <a:rPr lang="es-ES" sz="2400" b="1" dirty="0">
                <a:solidFill>
                  <a:srgbClr val="4472C4">
                    <a:lumMod val="50000"/>
                  </a:srgbClr>
                </a:solidFill>
              </a:rPr>
              <a:t>Bs  16.447.824,00 </a:t>
            </a:r>
          </a:p>
        </p:txBody>
      </p:sp>
    </p:spTree>
    <p:extLst>
      <p:ext uri="{BB962C8B-B14F-4D97-AF65-F5344CB8AC3E}">
        <p14:creationId xmlns:p14="http://schemas.microsoft.com/office/powerpoint/2010/main" val="1377833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4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499397" y="109746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sp>
        <p:nvSpPr>
          <p:cNvPr id="7" name="CuadroTexto 3">
            <a:extLst>
              <a:ext uri="{FF2B5EF4-FFF2-40B4-BE49-F238E27FC236}">
                <a16:creationId xmlns:a16="http://schemas.microsoft.com/office/drawing/2014/main" xmlns="" id="{80D5E70B-E52A-4117-A31E-EBB60F0F37A6}"/>
              </a:ext>
            </a:extLst>
          </p:cNvPr>
          <p:cNvSpPr txBox="1"/>
          <p:nvPr/>
        </p:nvSpPr>
        <p:spPr>
          <a:xfrm>
            <a:off x="957498" y="1982450"/>
            <a:ext cx="42601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BO" sz="2800" b="1" dirty="0">
                <a:solidFill>
                  <a:srgbClr val="4472C4">
                    <a:lumMod val="50000"/>
                  </a:srgbClr>
                </a:solidFill>
              </a:rPr>
              <a:t>1.693</a:t>
            </a:r>
            <a:r>
              <a:rPr lang="es-BO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BO" sz="2000" dirty="0">
                <a:solidFill>
                  <a:srgbClr val="4472C4">
                    <a:lumMod val="50000"/>
                  </a:srgbClr>
                </a:solidFill>
              </a:rPr>
              <a:t>MUJERES DE ESCASOS RECURSOS, MIGRANTES Y EN SITUACIÓN DE VULNERABILIDAD BENEFICIADAS.</a:t>
            </a:r>
          </a:p>
        </p:txBody>
      </p:sp>
      <p:sp>
        <p:nvSpPr>
          <p:cNvPr id="8" name="CuadroTexto 5">
            <a:extLst>
              <a:ext uri="{FF2B5EF4-FFF2-40B4-BE49-F238E27FC236}">
                <a16:creationId xmlns:a16="http://schemas.microsoft.com/office/drawing/2014/main" xmlns="" id="{CBF67BFE-EB2F-4205-95AB-4806890A8ECF}"/>
              </a:ext>
            </a:extLst>
          </p:cNvPr>
          <p:cNvSpPr txBox="1"/>
          <p:nvPr/>
        </p:nvSpPr>
        <p:spPr>
          <a:xfrm>
            <a:off x="787076" y="1028548"/>
            <a:ext cx="4648522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/>
            <a:r>
              <a:rPr lang="es-ES" sz="2400" b="1" dirty="0">
                <a:solidFill>
                  <a:srgbClr val="C00000"/>
                </a:solidFill>
              </a:rPr>
              <a:t>PROGRAMA DE FORTALECIMIENTO ECONÓMICO A LA MUJER</a:t>
            </a: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xmlns="" id="{CBF67BFE-EB2F-4205-95AB-4806890A8ECF}"/>
              </a:ext>
            </a:extLst>
          </p:cNvPr>
          <p:cNvSpPr txBox="1"/>
          <p:nvPr/>
        </p:nvSpPr>
        <p:spPr>
          <a:xfrm>
            <a:off x="4572000" y="3888929"/>
            <a:ext cx="484632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/>
            <a:r>
              <a:rPr lang="es-ES" sz="2400" b="1" dirty="0">
                <a:solidFill>
                  <a:srgbClr val="C00000"/>
                </a:solidFill>
              </a:rPr>
              <a:t>PROGRAMA DE ATENCIÓN Y PROMOCIÓN DE DERECHOS DE LA MUJER </a:t>
            </a:r>
          </a:p>
        </p:txBody>
      </p:sp>
      <p:sp>
        <p:nvSpPr>
          <p:cNvPr id="10" name="CuadroTexto 7">
            <a:extLst>
              <a:ext uri="{FF2B5EF4-FFF2-40B4-BE49-F238E27FC236}">
                <a16:creationId xmlns:a16="http://schemas.microsoft.com/office/drawing/2014/main" xmlns="" id="{80D5E70B-E52A-4117-A31E-EBB60F0F37A6}"/>
              </a:ext>
            </a:extLst>
          </p:cNvPr>
          <p:cNvSpPr txBox="1"/>
          <p:nvPr/>
        </p:nvSpPr>
        <p:spPr>
          <a:xfrm>
            <a:off x="4572000" y="5067939"/>
            <a:ext cx="420331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es-BO" sz="2800" b="1" dirty="0">
                <a:solidFill>
                  <a:srgbClr val="002060"/>
                </a:solidFill>
              </a:rPr>
              <a:t>78</a:t>
            </a:r>
            <a:r>
              <a:rPr lang="es-BO" dirty="0">
                <a:solidFill>
                  <a:srgbClr val="002060"/>
                </a:solidFill>
              </a:rPr>
              <a:t> </a:t>
            </a:r>
            <a:r>
              <a:rPr lang="es-BO" sz="2000" dirty="0">
                <a:solidFill>
                  <a:srgbClr val="002060"/>
                </a:solidFill>
              </a:rPr>
              <a:t>PARTICIPANTES DE LA ESCUELA MUNICIPAL DE LIDERAZGO</a:t>
            </a:r>
          </a:p>
          <a:p>
            <a:pPr algn="just" defTabSz="457200"/>
            <a:r>
              <a:rPr lang="es-BO" sz="2000" dirty="0">
                <a:solidFill>
                  <a:srgbClr val="002060"/>
                </a:solidFill>
              </a:rPr>
              <a:t>(72 MUJERES Y 6 VARONES).</a:t>
            </a:r>
          </a:p>
        </p:txBody>
      </p:sp>
      <p:pic>
        <p:nvPicPr>
          <p:cNvPr id="11" name="Picture 2" descr="Imagen relacionad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9959" y="3946310"/>
            <a:ext cx="3081131" cy="2055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amibolivia.com/AMI/wp-content/uploads/2019/01/jovenes-con-discapcidad-intelectual-en-cursos-de-reposteria-3-800x44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3452" y="1028548"/>
            <a:ext cx="3430217" cy="22913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7F03BC50-DE3C-4AD0-8CEC-25F240B7E5FB}"/>
              </a:ext>
            </a:extLst>
          </p:cNvPr>
          <p:cNvSpPr/>
          <p:nvPr/>
        </p:nvSpPr>
        <p:spPr>
          <a:xfrm>
            <a:off x="2286000" y="620026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/>
            <a:r>
              <a:rPr lang="es-ES" sz="2400" b="1" dirty="0">
                <a:solidFill>
                  <a:srgbClr val="4472C4">
                    <a:lumMod val="50000"/>
                  </a:srgbClr>
                </a:solidFill>
              </a:rPr>
              <a:t>Bs  476.952,00 </a:t>
            </a:r>
          </a:p>
        </p:txBody>
      </p:sp>
    </p:spTree>
    <p:extLst>
      <p:ext uri="{BB962C8B-B14F-4D97-AF65-F5344CB8AC3E}">
        <p14:creationId xmlns:p14="http://schemas.microsoft.com/office/powerpoint/2010/main" val="2799035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">
            <a:extLst>
              <a:ext uri="{FF2B5EF4-FFF2-40B4-BE49-F238E27FC236}">
                <a16:creationId xmlns:a16="http://schemas.microsoft.com/office/drawing/2014/main" xmlns="" id="{80D5E70B-E52A-4117-A31E-EBB60F0F37A6}"/>
              </a:ext>
            </a:extLst>
          </p:cNvPr>
          <p:cNvSpPr txBox="1"/>
          <p:nvPr/>
        </p:nvSpPr>
        <p:spPr>
          <a:xfrm>
            <a:off x="948268" y="911343"/>
            <a:ext cx="4550832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es-BO" sz="2800" b="1" dirty="0">
                <a:solidFill>
                  <a:srgbClr val="002060"/>
                </a:solidFill>
              </a:rPr>
              <a:t>41.110</a:t>
            </a:r>
            <a:r>
              <a:rPr lang="es-BO" sz="2000" dirty="0">
                <a:solidFill>
                  <a:srgbClr val="002060"/>
                </a:solidFill>
              </a:rPr>
              <a:t> JÓVENES SENSIBILIZADOS EN EL EJERCICIO PLENO DE SUS DERECHOS SEXUALES-REPRODUCTIVOS (</a:t>
            </a:r>
            <a:r>
              <a:rPr lang="es-BO" sz="2000" b="1" dirty="0">
                <a:solidFill>
                  <a:srgbClr val="002060"/>
                </a:solidFill>
              </a:rPr>
              <a:t>AIDAJ</a:t>
            </a:r>
            <a:r>
              <a:rPr lang="es-BO" sz="2000" dirty="0">
                <a:solidFill>
                  <a:srgbClr val="002060"/>
                </a:solidFill>
              </a:rPr>
              <a:t>)</a:t>
            </a:r>
          </a:p>
          <a:p>
            <a:pPr algn="just" defTabSz="457200"/>
            <a:endParaRPr lang="es-BO" sz="1100" dirty="0">
              <a:solidFill>
                <a:srgbClr val="002060"/>
              </a:solidFill>
            </a:endParaRPr>
          </a:p>
          <a:p>
            <a:pPr algn="just" defTabSz="457200"/>
            <a:r>
              <a:rPr lang="es-BO" sz="2800" b="1" dirty="0">
                <a:solidFill>
                  <a:srgbClr val="4472C4">
                    <a:lumMod val="50000"/>
                  </a:srgbClr>
                </a:solidFill>
              </a:rPr>
              <a:t>6.306</a:t>
            </a:r>
            <a:r>
              <a:rPr lang="es-BO" sz="2000" dirty="0">
                <a:solidFill>
                  <a:srgbClr val="4472C4">
                    <a:lumMod val="50000"/>
                  </a:srgbClr>
                </a:solidFill>
              </a:rPr>
              <a:t> JÓVENES CAPACITADOS EN PREVENCIÓN Y ATENCIÓN INTEGRAL</a:t>
            </a:r>
          </a:p>
          <a:p>
            <a:pPr algn="just" defTabSz="457200"/>
            <a:endParaRPr lang="es-BO" sz="1200" dirty="0">
              <a:solidFill>
                <a:srgbClr val="4472C4">
                  <a:lumMod val="50000"/>
                </a:srgbClr>
              </a:solidFill>
            </a:endParaRPr>
          </a:p>
          <a:p>
            <a:pPr algn="just" defTabSz="457200"/>
            <a:r>
              <a:rPr lang="es-BO" sz="2800" b="1" dirty="0">
                <a:solidFill>
                  <a:srgbClr val="002060"/>
                </a:solidFill>
              </a:rPr>
              <a:t>3</a:t>
            </a:r>
            <a:r>
              <a:rPr lang="es-BO" sz="2800" dirty="0">
                <a:solidFill>
                  <a:srgbClr val="002060"/>
                </a:solidFill>
              </a:rPr>
              <a:t> </a:t>
            </a:r>
            <a:r>
              <a:rPr lang="es-BO" sz="2000" dirty="0">
                <a:solidFill>
                  <a:srgbClr val="002060"/>
                </a:solidFill>
              </a:rPr>
              <a:t>JÓVENES INSERTADOS LABORALMENTE.</a:t>
            </a:r>
          </a:p>
          <a:p>
            <a:pPr algn="just" defTabSz="457200"/>
            <a:r>
              <a:rPr lang="es-BO" sz="2800" b="1" dirty="0">
                <a:solidFill>
                  <a:srgbClr val="002060"/>
                </a:solidFill>
              </a:rPr>
              <a:t>14</a:t>
            </a:r>
            <a:r>
              <a:rPr lang="es-BO" sz="2000" dirty="0">
                <a:solidFill>
                  <a:srgbClr val="002060"/>
                </a:solidFill>
              </a:rPr>
              <a:t> JÓVENES CON CAPITAL SEMILLA. </a:t>
            </a:r>
          </a:p>
          <a:p>
            <a:pPr defTabSz="457200"/>
            <a:r>
              <a:rPr lang="es-BO" sz="2800" b="1" dirty="0">
                <a:solidFill>
                  <a:srgbClr val="002060"/>
                </a:solidFill>
              </a:rPr>
              <a:t>3.846</a:t>
            </a:r>
            <a:r>
              <a:rPr lang="es-BO" sz="2000" dirty="0">
                <a:solidFill>
                  <a:srgbClr val="002060"/>
                </a:solidFill>
              </a:rPr>
              <a:t> JÓVENES CARNETIZADOS (TARJETA JOVEN).</a:t>
            </a:r>
          </a:p>
          <a:p>
            <a:pPr algn="just" defTabSz="457200"/>
            <a:endParaRPr lang="es-BO" sz="1200" dirty="0">
              <a:solidFill>
                <a:srgbClr val="002060"/>
              </a:solidFill>
            </a:endParaRPr>
          </a:p>
          <a:p>
            <a:pPr defTabSz="457200"/>
            <a:r>
              <a:rPr lang="es-BO" sz="2800" b="1" dirty="0">
                <a:solidFill>
                  <a:srgbClr val="002060"/>
                </a:solidFill>
              </a:rPr>
              <a:t>36.817</a:t>
            </a:r>
            <a:r>
              <a:rPr lang="es-BO" sz="2000" dirty="0">
                <a:solidFill>
                  <a:srgbClr val="002060"/>
                </a:solidFill>
              </a:rPr>
              <a:t> JÓVENES BENEFICIADOS EN DIFERENTES ÁREAS DEPORTIVAS Y EMPRENDIMIENTOS  </a:t>
            </a:r>
            <a:r>
              <a:rPr lang="es-ES" sz="2000" dirty="0">
                <a:solidFill>
                  <a:srgbClr val="002060"/>
                </a:solidFill>
              </a:rPr>
              <a:t>GASTRONÓMICOS.</a:t>
            </a:r>
          </a:p>
        </p:txBody>
      </p:sp>
      <p:pic>
        <p:nvPicPr>
          <p:cNvPr id="5" name="Picture 6" descr="http://amibolivia.com/AMI/wp-content/uploads/2017/03/aasdasd-800x44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9099" y="1064596"/>
            <a:ext cx="3587380" cy="23399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pic>
        <p:nvPicPr>
          <p:cNvPr id="2050" name="Picture 2" descr="Resultado de imagen para TARJETA JOVEN EL ALTO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9099" y="3673637"/>
            <a:ext cx="3587380" cy="24148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615233" y="223007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60CB3607-9B10-4C5E-BCBD-72BB2053657D}"/>
              </a:ext>
            </a:extLst>
          </p:cNvPr>
          <p:cNvSpPr/>
          <p:nvPr/>
        </p:nvSpPr>
        <p:spPr>
          <a:xfrm>
            <a:off x="1729832" y="6231506"/>
            <a:ext cx="25474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dirty="0">
                <a:solidFill>
                  <a:srgbClr val="002060"/>
                </a:solidFill>
              </a:rPr>
              <a:t>Bs. </a:t>
            </a:r>
            <a:r>
              <a:rPr lang="es-ES" sz="2800" b="1" dirty="0">
                <a:solidFill>
                  <a:srgbClr val="002060"/>
                </a:solidFill>
              </a:rPr>
              <a:t>1.274.724,00</a:t>
            </a: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766791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4" name="CuadroTexto 13">
            <a:extLst>
              <a:ext uri="{FF2B5EF4-FFF2-40B4-BE49-F238E27FC236}">
                <a16:creationId xmlns:a16="http://schemas.microsoft.com/office/drawing/2014/main" xmlns="" id="{CBF67BFE-EB2F-4205-95AB-4806890A8ECF}"/>
              </a:ext>
            </a:extLst>
          </p:cNvPr>
          <p:cNvSpPr txBox="1"/>
          <p:nvPr/>
        </p:nvSpPr>
        <p:spPr>
          <a:xfrm>
            <a:off x="973430" y="993180"/>
            <a:ext cx="817057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/>
            <a:r>
              <a:rPr lang="es-BO" sz="2400" b="1" dirty="0">
                <a:solidFill>
                  <a:srgbClr val="C00000"/>
                </a:solidFill>
              </a:rPr>
              <a:t>PROGRAMA “FORTALECIMIENTO ACCIÓN Y SOCIALIZACIÓN DE LAS LEYES QUE AMPARAN A LA POBLACIÓN TRANSEXUALES, LESBIANAS, GAYS Y BISEXUALES (TLGB) DE EL ALTO.”</a:t>
            </a:r>
            <a:endParaRPr lang="es-ES" sz="2400" b="1" dirty="0">
              <a:solidFill>
                <a:srgbClr val="C00000"/>
              </a:solidFill>
            </a:endParaRPr>
          </a:p>
        </p:txBody>
      </p:sp>
      <p:sp>
        <p:nvSpPr>
          <p:cNvPr id="5" name="CuadroTexto 14">
            <a:extLst>
              <a:ext uri="{FF2B5EF4-FFF2-40B4-BE49-F238E27FC236}">
                <a16:creationId xmlns:a16="http://schemas.microsoft.com/office/drawing/2014/main" xmlns="" id="{80D5E70B-E52A-4117-A31E-EBB60F0F37A6}"/>
              </a:ext>
            </a:extLst>
          </p:cNvPr>
          <p:cNvSpPr txBox="1"/>
          <p:nvPr/>
        </p:nvSpPr>
        <p:spPr>
          <a:xfrm>
            <a:off x="866815" y="2628781"/>
            <a:ext cx="43478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ES" sz="2800" b="1" dirty="0">
                <a:solidFill>
                  <a:srgbClr val="002060"/>
                </a:solidFill>
              </a:rPr>
              <a:t>210</a:t>
            </a:r>
            <a:r>
              <a:rPr lang="es-ES" sz="2000" b="1" dirty="0">
                <a:solidFill>
                  <a:srgbClr val="002060"/>
                </a:solidFill>
              </a:rPr>
              <a:t> </a:t>
            </a:r>
            <a:r>
              <a:rPr lang="es-ES" sz="2000" dirty="0">
                <a:solidFill>
                  <a:srgbClr val="002060"/>
                </a:solidFill>
              </a:rPr>
              <a:t>PERSONAS CON DIVERSA ORIENTACIÓN SEXUAL E IDENTIDAD DE GÉNERO PARTICIPARON DEL FORO DEL DIAGNÓSTICO SITUACIONAL TLGB.</a:t>
            </a:r>
          </a:p>
          <a:p>
            <a:pPr defTabSz="457200"/>
            <a:endParaRPr lang="es-AR" sz="2000" dirty="0">
              <a:solidFill>
                <a:srgbClr val="002060"/>
              </a:solidFill>
            </a:endParaRPr>
          </a:p>
          <a:p>
            <a:pPr defTabSz="457200"/>
            <a:r>
              <a:rPr lang="es-ES" sz="2800" b="1" dirty="0">
                <a:solidFill>
                  <a:srgbClr val="002060"/>
                </a:solidFill>
              </a:rPr>
              <a:t>11.001</a:t>
            </a:r>
            <a:r>
              <a:rPr lang="es-ES" sz="2000" dirty="0">
                <a:solidFill>
                  <a:srgbClr val="002060"/>
                </a:solidFill>
              </a:rPr>
              <a:t> PERSONAS SENSIBILIZADAS E INFORMADAS SOBRE LA</a:t>
            </a:r>
            <a:r>
              <a:rPr lang="es-BO" sz="2000" dirty="0">
                <a:solidFill>
                  <a:srgbClr val="4472C4">
                    <a:lumMod val="50000"/>
                  </a:srgbClr>
                </a:solidFill>
              </a:rPr>
              <a:t> INCLUSIÓN Y LA NORMATIVA TLGB. </a:t>
            </a:r>
          </a:p>
        </p:txBody>
      </p:sp>
      <p:sp>
        <p:nvSpPr>
          <p:cNvPr id="6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615233" y="223007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pic>
        <p:nvPicPr>
          <p:cNvPr id="4098" name="Picture 2" descr="http://amibolivia.com/AMI/wp-content/uploads/2017/07/P-AMI-5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686" y="2705652"/>
            <a:ext cx="3732156" cy="28966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DEBE464B-5AF7-49CB-A527-B6E95973D3E8}"/>
              </a:ext>
            </a:extLst>
          </p:cNvPr>
          <p:cNvSpPr/>
          <p:nvPr/>
        </p:nvSpPr>
        <p:spPr>
          <a:xfrm>
            <a:off x="2089909" y="5864820"/>
            <a:ext cx="2743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s-BO" sz="3200" dirty="0">
                <a:solidFill>
                  <a:srgbClr val="4472C4">
                    <a:lumMod val="50000"/>
                  </a:srgbClr>
                </a:solidFill>
              </a:rPr>
              <a:t> Bs. 259.584,00</a:t>
            </a:r>
          </a:p>
        </p:txBody>
      </p:sp>
    </p:spTree>
    <p:extLst>
      <p:ext uri="{BB962C8B-B14F-4D97-AF65-F5344CB8AC3E}">
        <p14:creationId xmlns:p14="http://schemas.microsoft.com/office/powerpoint/2010/main" val="1171951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4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801664" y="198523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xmlns="" id="{39AAD904-EF2F-418B-8FA1-E489713A0E40}"/>
              </a:ext>
            </a:extLst>
          </p:cNvPr>
          <p:cNvSpPr/>
          <p:nvPr/>
        </p:nvSpPr>
        <p:spPr>
          <a:xfrm>
            <a:off x="921651" y="641763"/>
            <a:ext cx="586733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/>
            <a:r>
              <a:rPr lang="es-ES" sz="2800" b="1" dirty="0">
                <a:solidFill>
                  <a:srgbClr val="C00000"/>
                </a:solidFill>
              </a:rPr>
              <a:t>ADULTO MAYOR</a:t>
            </a:r>
          </a:p>
        </p:txBody>
      </p:sp>
      <p:sp>
        <p:nvSpPr>
          <p:cNvPr id="6" name="Rectángulo 3">
            <a:extLst>
              <a:ext uri="{FF2B5EF4-FFF2-40B4-BE49-F238E27FC236}">
                <a16:creationId xmlns:a16="http://schemas.microsoft.com/office/drawing/2014/main" xmlns="" id="{9AFD5435-A5AD-4F68-BA35-EC48F9D324F9}"/>
              </a:ext>
            </a:extLst>
          </p:cNvPr>
          <p:cNvSpPr/>
          <p:nvPr/>
        </p:nvSpPr>
        <p:spPr>
          <a:xfrm>
            <a:off x="921651" y="1098706"/>
            <a:ext cx="4040303" cy="316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Font typeface="Arial" pitchFamily="34" charset="0"/>
              <a:buChar char="•"/>
            </a:pPr>
            <a:r>
              <a:rPr lang="es-BO" sz="2200" b="1" dirty="0">
                <a:solidFill>
                  <a:srgbClr val="C00000"/>
                </a:solidFill>
              </a:rPr>
              <a:t>PROGRAMA VEJEZ ACTIVA Y SALUDABLE</a:t>
            </a:r>
          </a:p>
          <a:p>
            <a:pPr defTabSz="457200"/>
            <a:r>
              <a:rPr lang="es-BO" sz="2700" b="1" dirty="0">
                <a:solidFill>
                  <a:srgbClr val="4472C4">
                    <a:lumMod val="50000"/>
                  </a:srgbClr>
                </a:solidFill>
              </a:rPr>
              <a:t>980</a:t>
            </a:r>
            <a:r>
              <a:rPr lang="es-BO" sz="20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BO" sz="2000" dirty="0">
                <a:solidFill>
                  <a:srgbClr val="4472C4">
                    <a:lumMod val="50000"/>
                  </a:srgbClr>
                </a:solidFill>
              </a:rPr>
              <a:t>BENEFICIADOS CON FISIOTERAPIAS, ACTIVIDADES DE CAPACITACIÓN Y RECREACIÓN </a:t>
            </a:r>
          </a:p>
          <a:p>
            <a:pPr defTabSz="457200"/>
            <a:r>
              <a:rPr lang="es-ES" sz="2700" b="1" dirty="0">
                <a:solidFill>
                  <a:srgbClr val="4472C4">
                    <a:lumMod val="50000"/>
                  </a:srgbClr>
                </a:solidFill>
              </a:rPr>
              <a:t>575</a:t>
            </a:r>
            <a:r>
              <a:rPr lang="es-ES" sz="2700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BENEFICIARIOS CON LA IMPLEMENTACIÓN DEL COMEDOR POPULAR EN EL </a:t>
            </a:r>
            <a:r>
              <a:rPr lang="es-ES" sz="2000" b="1" dirty="0">
                <a:solidFill>
                  <a:srgbClr val="4472C4">
                    <a:lumMod val="50000"/>
                  </a:srgbClr>
                </a:solidFill>
              </a:rPr>
              <a:t>AUKI UTA 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DEL D-3</a:t>
            </a:r>
          </a:p>
          <a:p>
            <a:pPr defTabSz="457200"/>
            <a:endParaRPr lang="es-BO" sz="1050" b="1" dirty="0">
              <a:solidFill>
                <a:srgbClr val="4472C4">
                  <a:lumMod val="50000"/>
                </a:srgbClr>
              </a:solidFill>
            </a:endParaRPr>
          </a:p>
          <a:p>
            <a:pPr defTabSz="457200"/>
            <a:endParaRPr lang="es-ES" sz="1100" dirty="0">
              <a:solidFill>
                <a:srgbClr val="4472C4">
                  <a:lumMod val="50000"/>
                </a:srgbClr>
              </a:solidFill>
            </a:endParaRPr>
          </a:p>
        </p:txBody>
      </p:sp>
      <p:pic>
        <p:nvPicPr>
          <p:cNvPr id="12290" name="Picture 2" descr="http://amibolivia.com/AMI/wp-content/uploads/2018/05/adultos-mayores-2-800x44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3017" y="1241711"/>
            <a:ext cx="3384364" cy="21736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3">
            <a:extLst>
              <a:ext uri="{FF2B5EF4-FFF2-40B4-BE49-F238E27FC236}">
                <a16:creationId xmlns:a16="http://schemas.microsoft.com/office/drawing/2014/main" xmlns="" id="{9AFD5435-A5AD-4F68-BA35-EC48F9D324F9}"/>
              </a:ext>
            </a:extLst>
          </p:cNvPr>
          <p:cNvSpPr/>
          <p:nvPr/>
        </p:nvSpPr>
        <p:spPr>
          <a:xfrm>
            <a:off x="4961955" y="3455080"/>
            <a:ext cx="3587242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Font typeface="Arial" pitchFamily="34" charset="0"/>
              <a:buChar char="•"/>
            </a:pPr>
            <a:r>
              <a:rPr lang="es-ES" sz="2200" b="1" dirty="0">
                <a:solidFill>
                  <a:srgbClr val="C00000"/>
                </a:solidFill>
              </a:rPr>
              <a:t>PROGRAMA RESCATANDO VALORES</a:t>
            </a:r>
            <a:r>
              <a:rPr lang="es-ES" sz="28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ES" sz="2200" b="1" dirty="0">
                <a:solidFill>
                  <a:srgbClr val="C00000"/>
                </a:solidFill>
              </a:rPr>
              <a:t>ANCESTRALES</a:t>
            </a:r>
          </a:p>
          <a:p>
            <a:pPr defTabSz="457200"/>
            <a:r>
              <a:rPr lang="es-ES" sz="2800" b="1" dirty="0">
                <a:solidFill>
                  <a:srgbClr val="4472C4">
                    <a:lumMod val="50000"/>
                  </a:srgbClr>
                </a:solidFill>
              </a:rPr>
              <a:t>590</a:t>
            </a:r>
            <a:r>
              <a:rPr lang="es-ES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BENEFICIADOS EN ENCUENTROS INTERGENERACIONALES</a:t>
            </a:r>
          </a:p>
          <a:p>
            <a:pPr defTabSz="457200"/>
            <a:r>
              <a:rPr lang="es-ES" sz="2800" b="1" dirty="0">
                <a:solidFill>
                  <a:srgbClr val="4472C4">
                    <a:lumMod val="50000"/>
                  </a:srgbClr>
                </a:solidFill>
              </a:rPr>
              <a:t>7.373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 BENEFICIADOS EN LA ALFABETIZACIÓN Y POST- ALFABETIZACIÓN</a:t>
            </a:r>
          </a:p>
          <a:p>
            <a:pPr defTabSz="457200"/>
            <a:endParaRPr lang="es-ES" sz="2000" dirty="0">
              <a:solidFill>
                <a:srgbClr val="4472C4">
                  <a:lumMod val="50000"/>
                </a:srgbClr>
              </a:solidFill>
            </a:endParaRPr>
          </a:p>
          <a:p>
            <a:pPr defTabSz="457200"/>
            <a:endParaRPr lang="es-ES" sz="2000" dirty="0">
              <a:solidFill>
                <a:srgbClr val="4472C4">
                  <a:lumMod val="50000"/>
                </a:srgbClr>
              </a:solidFill>
            </a:endParaRPr>
          </a:p>
          <a:p>
            <a:pPr defTabSz="457200"/>
            <a:endParaRPr lang="es-ES" sz="2000" dirty="0">
              <a:solidFill>
                <a:srgbClr val="4472C4">
                  <a:lumMod val="50000"/>
                </a:srgbClr>
              </a:solidFill>
            </a:endParaRPr>
          </a:p>
        </p:txBody>
      </p:sp>
      <p:pic>
        <p:nvPicPr>
          <p:cNvPr id="9" name="Imagen 1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7381" y="4922830"/>
            <a:ext cx="3220432" cy="17585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1 Rectángulo"/>
          <p:cNvSpPr/>
          <p:nvPr/>
        </p:nvSpPr>
        <p:spPr>
          <a:xfrm>
            <a:off x="939406" y="3828447"/>
            <a:ext cx="374800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s-ES" sz="2800" b="1" dirty="0">
                <a:solidFill>
                  <a:srgbClr val="4472C4">
                    <a:lumMod val="50000"/>
                  </a:srgbClr>
                </a:solidFill>
              </a:rPr>
              <a:t>1.306</a:t>
            </a:r>
            <a:r>
              <a:rPr lang="es-ES" sz="2000" b="1" dirty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ADULTOS MAYORES CARNETIZADOS CON ATENCIÓN PREFERENCIAL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16F50D3A-50AA-4997-B937-04C3FD23F2C0}"/>
              </a:ext>
            </a:extLst>
          </p:cNvPr>
          <p:cNvSpPr/>
          <p:nvPr/>
        </p:nvSpPr>
        <p:spPr>
          <a:xfrm>
            <a:off x="5383976" y="6273225"/>
            <a:ext cx="2743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s-BO" sz="3200" b="1" dirty="0">
                <a:solidFill>
                  <a:srgbClr val="4472C4">
                    <a:lumMod val="50000"/>
                  </a:srgbClr>
                </a:solidFill>
              </a:rPr>
              <a:t> Bs. 373.480,00</a:t>
            </a:r>
          </a:p>
        </p:txBody>
      </p:sp>
    </p:spTree>
    <p:extLst>
      <p:ext uri="{BB962C8B-B14F-4D97-AF65-F5344CB8AC3E}">
        <p14:creationId xmlns:p14="http://schemas.microsoft.com/office/powerpoint/2010/main" val="6848780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4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801664" y="198523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graphicFrame>
        <p:nvGraphicFramePr>
          <p:cNvPr id="5" name="Diagrama 8"/>
          <p:cNvGraphicFramePr/>
          <p:nvPr>
            <p:extLst>
              <p:ext uri="{D42A27DB-BD31-4B8C-83A1-F6EECF244321}">
                <p14:modId xmlns:p14="http://schemas.microsoft.com/office/powerpoint/2010/main" val="4188705149"/>
              </p:ext>
            </p:extLst>
          </p:nvPr>
        </p:nvGraphicFramePr>
        <p:xfrm>
          <a:off x="3034748" y="1175231"/>
          <a:ext cx="6366829" cy="5317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9"/>
          <p:cNvSpPr txBox="1"/>
          <p:nvPr/>
        </p:nvSpPr>
        <p:spPr>
          <a:xfrm>
            <a:off x="865771" y="2217269"/>
            <a:ext cx="3246117" cy="21852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457200"/>
            <a:r>
              <a:rPr lang="es-BO" sz="2000" b="1" dirty="0">
                <a:solidFill>
                  <a:srgbClr val="002060"/>
                </a:solidFill>
              </a:rPr>
              <a:t>BENEFICIADOS</a:t>
            </a:r>
          </a:p>
          <a:p>
            <a:pPr defTabSz="457200"/>
            <a:r>
              <a:rPr lang="es-BO" sz="2800" b="1" dirty="0">
                <a:solidFill>
                  <a:srgbClr val="002060"/>
                </a:solidFill>
              </a:rPr>
              <a:t>1.975</a:t>
            </a:r>
            <a:r>
              <a:rPr lang="es-BO" sz="2000" dirty="0">
                <a:solidFill>
                  <a:srgbClr val="002060"/>
                </a:solidFill>
              </a:rPr>
              <a:t> ADULTOS MAYORES</a:t>
            </a:r>
          </a:p>
          <a:p>
            <a:pPr defTabSz="457200"/>
            <a:endParaRPr lang="es-BO" sz="2000" dirty="0">
              <a:solidFill>
                <a:srgbClr val="002060"/>
              </a:solidFill>
            </a:endParaRPr>
          </a:p>
          <a:p>
            <a:pPr defTabSz="457200"/>
            <a:endParaRPr lang="es-BO" sz="2000" dirty="0">
              <a:solidFill>
                <a:srgbClr val="002060"/>
              </a:solidFill>
            </a:endParaRPr>
          </a:p>
          <a:p>
            <a:pPr defTabSz="457200"/>
            <a:r>
              <a:rPr lang="es-BO" sz="2000" dirty="0">
                <a:solidFill>
                  <a:srgbClr val="002060"/>
                </a:solidFill>
              </a:rPr>
              <a:t>INVERSIÓN</a:t>
            </a:r>
          </a:p>
          <a:p>
            <a:pPr defTabSz="457200"/>
            <a:r>
              <a:rPr lang="es-BO" sz="2800" b="1" dirty="0">
                <a:solidFill>
                  <a:srgbClr val="002060"/>
                </a:solidFill>
              </a:rPr>
              <a:t>Bs. 667.431,60</a:t>
            </a:r>
          </a:p>
        </p:txBody>
      </p:sp>
      <p:pic>
        <p:nvPicPr>
          <p:cNvPr id="7" name="Picture 3" descr="C:\Users\MARIBEL\Desktop\FOTOS DDI\UNIDAD DEL ADULTOMAYOR\FOTOGRAFIAS UAM DEFENZA Y RESTITUCION DE DERECHOS\EXTRAVIOS Y CASOS\IMG-20180329-WA0006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6791" y="4885597"/>
            <a:ext cx="2555813" cy="17121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CuadroTexto 9"/>
          <p:cNvSpPr txBox="1"/>
          <p:nvPr/>
        </p:nvSpPr>
        <p:spPr>
          <a:xfrm>
            <a:off x="1009264" y="897616"/>
            <a:ext cx="400661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defTabSz="457200">
              <a:buFont typeface="Arial" pitchFamily="34" charset="0"/>
              <a:buChar char="•"/>
            </a:pPr>
            <a:r>
              <a:rPr lang="es-ES" sz="2000" b="1" dirty="0">
                <a:solidFill>
                  <a:srgbClr val="C00000"/>
                </a:solidFill>
              </a:rPr>
              <a:t>PROGRAMA DEFENSA Y RESTITUCIÓN DE DERECHOS DEL ADULTO MAYOR</a:t>
            </a:r>
          </a:p>
        </p:txBody>
      </p:sp>
      <p:sp>
        <p:nvSpPr>
          <p:cNvPr id="8" name="CuadroTexto 9">
            <a:extLst>
              <a:ext uri="{FF2B5EF4-FFF2-40B4-BE49-F238E27FC236}">
                <a16:creationId xmlns:a16="http://schemas.microsoft.com/office/drawing/2014/main" xmlns="" id="{F9828268-A476-4EBC-8DD3-2B74B15C3520}"/>
              </a:ext>
            </a:extLst>
          </p:cNvPr>
          <p:cNvSpPr txBox="1"/>
          <p:nvPr/>
        </p:nvSpPr>
        <p:spPr>
          <a:xfrm>
            <a:off x="6856413" y="1045754"/>
            <a:ext cx="279215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457200"/>
            <a:r>
              <a:rPr lang="es-ES" sz="2000" b="1" dirty="0">
                <a:solidFill>
                  <a:srgbClr val="C00000"/>
                </a:solidFill>
              </a:rPr>
              <a:t>CASOS ATENDIDOS</a:t>
            </a:r>
          </a:p>
        </p:txBody>
      </p:sp>
    </p:spTree>
    <p:extLst>
      <p:ext uri="{BB962C8B-B14F-4D97-AF65-F5344CB8AC3E}">
        <p14:creationId xmlns:p14="http://schemas.microsoft.com/office/powerpoint/2010/main" val="2919130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4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801664" y="198523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sp>
        <p:nvSpPr>
          <p:cNvPr id="5" name="CuadroTexto 30"/>
          <p:cNvSpPr txBox="1"/>
          <p:nvPr/>
        </p:nvSpPr>
        <p:spPr>
          <a:xfrm>
            <a:off x="5303727" y="2784408"/>
            <a:ext cx="3840273" cy="35394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457200"/>
            <a:r>
              <a:rPr lang="es-BO" sz="2000" dirty="0">
                <a:solidFill>
                  <a:srgbClr val="002060"/>
                </a:solidFill>
              </a:rPr>
              <a:t>INVERSIÓN</a:t>
            </a:r>
          </a:p>
          <a:p>
            <a:pPr algn="ctr" defTabSz="457200"/>
            <a:r>
              <a:rPr lang="es-BO" sz="2800" b="1" dirty="0">
                <a:solidFill>
                  <a:srgbClr val="002060"/>
                </a:solidFill>
              </a:rPr>
              <a:t>Bs. 6.176.250,00</a:t>
            </a:r>
          </a:p>
          <a:p>
            <a:pPr defTabSz="457200"/>
            <a:endParaRPr lang="es-BO" sz="2000" b="1" dirty="0">
              <a:solidFill>
                <a:srgbClr val="002060"/>
              </a:solidFill>
            </a:endParaRPr>
          </a:p>
          <a:p>
            <a:pPr defTabSz="457200"/>
            <a:r>
              <a:rPr lang="es-BO" sz="2000" b="1" dirty="0">
                <a:solidFill>
                  <a:srgbClr val="002060"/>
                </a:solidFill>
              </a:rPr>
              <a:t>CANTIDAD DE BENEFICIARIOS: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s-BO" sz="2800" b="1" dirty="0">
                <a:solidFill>
                  <a:srgbClr val="002060"/>
                </a:solidFill>
              </a:rPr>
              <a:t>2.971</a:t>
            </a:r>
            <a:r>
              <a:rPr lang="es-BO" sz="2000" dirty="0">
                <a:solidFill>
                  <a:srgbClr val="002060"/>
                </a:solidFill>
              </a:rPr>
              <a:t> PERSONAS BENEFICIADAS CON LOS PAGOS DEL BONO A DOMICILIO Y PUNTO FIJO.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s-BO" sz="2800" b="1" dirty="0">
                <a:solidFill>
                  <a:srgbClr val="002060"/>
                </a:solidFill>
              </a:rPr>
              <a:t>289</a:t>
            </a:r>
            <a:r>
              <a:rPr lang="es-BO" sz="2000" dirty="0">
                <a:solidFill>
                  <a:srgbClr val="002060"/>
                </a:solidFill>
              </a:rPr>
              <a:t> PERSONAS CON FISIOTERAPIA A DOMICILIO.</a:t>
            </a:r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5537831" y="1514209"/>
            <a:ext cx="3372064" cy="9057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0675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6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rgbClr val="C0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BONO MENSUAL MUNICIPAL PARA PERSONAS CON DISCAPACIDAD GRAVE Y </a:t>
            </a:r>
          </a:p>
          <a:p>
            <a:pPr algn="ctr"/>
            <a:r>
              <a:rPr lang="es-ES" sz="2000" b="1" dirty="0">
                <a:solidFill>
                  <a:srgbClr val="C00000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MUY GRAVE</a:t>
            </a:r>
            <a:endParaRPr lang="es-BO" sz="2000" b="1" dirty="0">
              <a:solidFill>
                <a:srgbClr val="C00000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Flecha izquierda 31"/>
          <p:cNvSpPr/>
          <p:nvPr/>
        </p:nvSpPr>
        <p:spPr>
          <a:xfrm>
            <a:off x="5084365" y="2059432"/>
            <a:ext cx="304800" cy="28179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  <p:sp>
        <p:nvSpPr>
          <p:cNvPr id="9" name="Flecha abajo 32"/>
          <p:cNvSpPr/>
          <p:nvPr/>
        </p:nvSpPr>
        <p:spPr>
          <a:xfrm>
            <a:off x="7064754" y="2715545"/>
            <a:ext cx="362464" cy="3498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ES">
              <a:solidFill>
                <a:prstClr val="white"/>
              </a:solidFill>
            </a:endParaRPr>
          </a:p>
        </p:txBody>
      </p:sp>
      <p:pic>
        <p:nvPicPr>
          <p:cNvPr id="10" name="Imagen 12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0938" y="1514209"/>
            <a:ext cx="3762750" cy="19531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313" y="4060879"/>
            <a:ext cx="3609376" cy="2171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46037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4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801664" y="198523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 SOCIAL</a:t>
            </a:r>
          </a:p>
        </p:txBody>
      </p:sp>
      <p:graphicFrame>
        <p:nvGraphicFramePr>
          <p:cNvPr id="5" name="Diagrama 22"/>
          <p:cNvGraphicFramePr/>
          <p:nvPr>
            <p:extLst>
              <p:ext uri="{D42A27DB-BD31-4B8C-83A1-F6EECF244321}">
                <p14:modId xmlns:p14="http://schemas.microsoft.com/office/powerpoint/2010/main" val="606710306"/>
              </p:ext>
            </p:extLst>
          </p:nvPr>
        </p:nvGraphicFramePr>
        <p:xfrm>
          <a:off x="2178108" y="1524198"/>
          <a:ext cx="5674187" cy="4526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ángulo 23"/>
          <p:cNvSpPr/>
          <p:nvPr/>
        </p:nvSpPr>
        <p:spPr>
          <a:xfrm>
            <a:off x="713759" y="2816280"/>
            <a:ext cx="1552255" cy="49761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s-BO" sz="2400" b="1" kern="0" dirty="0">
                <a:solidFill>
                  <a:schemeClr val="accent1">
                    <a:lumMod val="50000"/>
                  </a:schemeClr>
                </a:solidFill>
              </a:rPr>
              <a:t>572</a:t>
            </a:r>
            <a:r>
              <a:rPr lang="es-BO" sz="1400" kern="0" dirty="0">
                <a:solidFill>
                  <a:schemeClr val="accent1">
                    <a:lumMod val="50000"/>
                  </a:schemeClr>
                </a:solidFill>
              </a:rPr>
              <a:t> PERSONAS </a:t>
            </a:r>
            <a:r>
              <a:rPr lang="es-BO" kern="0" dirty="0">
                <a:solidFill>
                  <a:schemeClr val="accent1">
                    <a:lumMod val="50000"/>
                  </a:schemeClr>
                </a:solidFill>
              </a:rPr>
              <a:t>BENEFICIADAS</a:t>
            </a:r>
          </a:p>
        </p:txBody>
      </p:sp>
      <p:sp>
        <p:nvSpPr>
          <p:cNvPr id="7" name="Rectángulo 24"/>
          <p:cNvSpPr/>
          <p:nvPr/>
        </p:nvSpPr>
        <p:spPr>
          <a:xfrm>
            <a:off x="6086692" y="1405454"/>
            <a:ext cx="1653408" cy="53452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s-BO" sz="2400" b="1" kern="0" dirty="0">
                <a:solidFill>
                  <a:srgbClr val="002060"/>
                </a:solidFill>
              </a:rPr>
              <a:t>663</a:t>
            </a:r>
            <a:r>
              <a:rPr lang="es-BO" sz="1200" kern="0" dirty="0">
                <a:solidFill>
                  <a:srgbClr val="002060"/>
                </a:solidFill>
              </a:rPr>
              <a:t> PERSONAS </a:t>
            </a:r>
            <a:r>
              <a:rPr lang="es-BO" kern="0" dirty="0">
                <a:solidFill>
                  <a:srgbClr val="002060"/>
                </a:solidFill>
              </a:rPr>
              <a:t>BENEFICIADAS</a:t>
            </a:r>
          </a:p>
        </p:txBody>
      </p:sp>
      <p:sp>
        <p:nvSpPr>
          <p:cNvPr id="8" name="Rectángulo 25"/>
          <p:cNvSpPr/>
          <p:nvPr/>
        </p:nvSpPr>
        <p:spPr>
          <a:xfrm>
            <a:off x="7607743" y="2553396"/>
            <a:ext cx="1667718" cy="71588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s-BO" sz="2400" b="1" kern="0" dirty="0">
                <a:solidFill>
                  <a:srgbClr val="002060"/>
                </a:solidFill>
              </a:rPr>
              <a:t>404</a:t>
            </a:r>
            <a:r>
              <a:rPr lang="es-BO" sz="1200" b="1" kern="0" dirty="0">
                <a:solidFill>
                  <a:srgbClr val="002060"/>
                </a:solidFill>
              </a:rPr>
              <a:t> </a:t>
            </a:r>
            <a:r>
              <a:rPr lang="es-BO" sz="1200" kern="0" dirty="0">
                <a:solidFill>
                  <a:srgbClr val="002060"/>
                </a:solidFill>
              </a:rPr>
              <a:t>PERSONAS </a:t>
            </a:r>
            <a:r>
              <a:rPr lang="es-BO" kern="0" dirty="0">
                <a:solidFill>
                  <a:srgbClr val="002060"/>
                </a:solidFill>
              </a:rPr>
              <a:t>BENEFICIADAS</a:t>
            </a:r>
            <a:endParaRPr lang="es-ES" kern="0" dirty="0">
              <a:solidFill>
                <a:srgbClr val="002060"/>
              </a:solidFill>
            </a:endParaRPr>
          </a:p>
        </p:txBody>
      </p:sp>
      <p:sp>
        <p:nvSpPr>
          <p:cNvPr id="10" name="Rectángulo 27"/>
          <p:cNvSpPr/>
          <p:nvPr/>
        </p:nvSpPr>
        <p:spPr>
          <a:xfrm>
            <a:off x="703369" y="4620035"/>
            <a:ext cx="1746227" cy="66479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s-BO" sz="2400" b="1" kern="0" dirty="0">
                <a:solidFill>
                  <a:srgbClr val="002060"/>
                </a:solidFill>
              </a:rPr>
              <a:t>373</a:t>
            </a:r>
            <a:r>
              <a:rPr lang="es-BO" sz="1400" kern="0" dirty="0">
                <a:solidFill>
                  <a:srgbClr val="002060"/>
                </a:solidFill>
              </a:rPr>
              <a:t> PERSONAS </a:t>
            </a:r>
            <a:r>
              <a:rPr lang="es-BO" kern="0" dirty="0">
                <a:solidFill>
                  <a:srgbClr val="002060"/>
                </a:solidFill>
              </a:rPr>
              <a:t>BENEFICIADAS</a:t>
            </a:r>
          </a:p>
        </p:txBody>
      </p:sp>
      <p:sp>
        <p:nvSpPr>
          <p:cNvPr id="11" name="Rectángulo 36"/>
          <p:cNvSpPr/>
          <p:nvPr/>
        </p:nvSpPr>
        <p:spPr>
          <a:xfrm>
            <a:off x="2178108" y="697568"/>
            <a:ext cx="5896875" cy="707886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="1" kern="0" dirty="0">
                <a:solidFill>
                  <a:srgbClr val="C00000"/>
                </a:solidFill>
                <a:cs typeface="Arabic Typesetting" panose="03020402040406030203" pitchFamily="66" charset="-78"/>
              </a:rPr>
              <a:t>CENTROS DE APOYO INTEGRAL COMUNITARIO PARA PERSONAS CON DISCAPACIDAD</a:t>
            </a:r>
          </a:p>
        </p:txBody>
      </p:sp>
      <p:sp>
        <p:nvSpPr>
          <p:cNvPr id="12" name="Rectángulo 23"/>
          <p:cNvSpPr/>
          <p:nvPr/>
        </p:nvSpPr>
        <p:spPr>
          <a:xfrm>
            <a:off x="7365372" y="4611133"/>
            <a:ext cx="1764392" cy="52519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es-BO" sz="2400" b="1" kern="0" dirty="0">
                <a:solidFill>
                  <a:srgbClr val="002060"/>
                </a:solidFill>
              </a:rPr>
              <a:t>287</a:t>
            </a:r>
            <a:r>
              <a:rPr lang="es-BO" sz="1400" kern="0" dirty="0">
                <a:solidFill>
                  <a:srgbClr val="002060"/>
                </a:solidFill>
              </a:rPr>
              <a:t> PERSONAS </a:t>
            </a:r>
          </a:p>
          <a:p>
            <a:pPr algn="ctr">
              <a:defRPr/>
            </a:pPr>
            <a:r>
              <a:rPr lang="es-BO" kern="0" dirty="0">
                <a:solidFill>
                  <a:srgbClr val="002060"/>
                </a:solidFill>
              </a:rPr>
              <a:t>BENEFICIADAS</a:t>
            </a:r>
          </a:p>
        </p:txBody>
      </p:sp>
      <p:pic>
        <p:nvPicPr>
          <p:cNvPr id="13" name="Imagen 14"/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8485" y="1246635"/>
            <a:ext cx="1959246" cy="1361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7" name="16 Conector recto"/>
          <p:cNvCxnSpPr/>
          <p:nvPr/>
        </p:nvCxnSpPr>
        <p:spPr>
          <a:xfrm flipV="1">
            <a:off x="6209311" y="2011499"/>
            <a:ext cx="1353500" cy="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H="1">
            <a:off x="5869310" y="2011499"/>
            <a:ext cx="366634" cy="278937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 flipH="1">
            <a:off x="7022982" y="3249227"/>
            <a:ext cx="804834" cy="44947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 flipV="1">
            <a:off x="7836160" y="3249227"/>
            <a:ext cx="1353500" cy="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 flipH="1">
            <a:off x="6793852" y="5185751"/>
            <a:ext cx="804834" cy="449478"/>
          </a:xfrm>
          <a:prstGeom prst="line">
            <a:avLst/>
          </a:prstGeom>
          <a:ln>
            <a:solidFill>
              <a:srgbClr val="CB9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 flipV="1">
            <a:off x="7584087" y="5196303"/>
            <a:ext cx="1353500" cy="2"/>
          </a:xfrm>
          <a:prstGeom prst="line">
            <a:avLst/>
          </a:prstGeom>
          <a:ln>
            <a:solidFill>
              <a:srgbClr val="CB94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 flipH="1" flipV="1">
            <a:off x="2240255" y="5264008"/>
            <a:ext cx="267007" cy="128726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flipV="1">
            <a:off x="886754" y="5264008"/>
            <a:ext cx="1353500" cy="2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1901159" y="3418977"/>
            <a:ext cx="383442" cy="2247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 flipV="1">
            <a:off x="886754" y="3418977"/>
            <a:ext cx="1014405" cy="2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"/>
          <p:cNvSpPr txBox="1"/>
          <p:nvPr/>
        </p:nvSpPr>
        <p:spPr>
          <a:xfrm>
            <a:off x="3282641" y="5753242"/>
            <a:ext cx="3337924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457200"/>
            <a:r>
              <a:rPr lang="es-BO" sz="3200" dirty="0">
                <a:solidFill>
                  <a:srgbClr val="002060"/>
                </a:solidFill>
              </a:rPr>
              <a:t>INVERSIÓN</a:t>
            </a:r>
          </a:p>
          <a:p>
            <a:pPr algn="ctr" defTabSz="457200"/>
            <a:r>
              <a:rPr lang="es-BO" sz="3200" b="1" dirty="0">
                <a:solidFill>
                  <a:srgbClr val="002060"/>
                </a:solidFill>
              </a:rPr>
              <a:t>Bs.  1.646.390,70 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xmlns="" id="{4C554ABB-6F74-4D17-B96A-204E4C1F8E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5399" y="5424770"/>
            <a:ext cx="1353501" cy="11743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Picture 2" descr="Resultado de imagen para PERSONAS CON DISCAPACIDAD EN EL  MUNICIPIO DE EL ALTO">
            <a:extLst>
              <a:ext uri="{FF2B5EF4-FFF2-40B4-BE49-F238E27FC236}">
                <a16:creationId xmlns:a16="http://schemas.microsoft.com/office/drawing/2014/main" xmlns="" id="{AD5DD0CA-19E8-4C03-B808-20493D8A9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830" y="5461968"/>
            <a:ext cx="1265184" cy="11494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633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B33F552-043E-474F-A8B6-06A936E128F2}"/>
              </a:ext>
            </a:extLst>
          </p:cNvPr>
          <p:cNvSpPr txBox="1"/>
          <p:nvPr/>
        </p:nvSpPr>
        <p:spPr>
          <a:xfrm>
            <a:off x="750020" y="561930"/>
            <a:ext cx="4813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INFRAESTRUCTURAS CONCLUIDAS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4AAC534F-2EA3-4C19-A569-81208EC74063}"/>
              </a:ext>
            </a:extLst>
          </p:cNvPr>
          <p:cNvSpPr/>
          <p:nvPr/>
        </p:nvSpPr>
        <p:spPr>
          <a:xfrm>
            <a:off x="6493141" y="145682"/>
            <a:ext cx="16560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SALUD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B9597D33-91E7-445D-B1AB-BC23E31406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082" y="1017324"/>
            <a:ext cx="2099372" cy="178584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50B69229-FCE6-46E3-B6E1-2B0B41717A09}"/>
              </a:ext>
            </a:extLst>
          </p:cNvPr>
          <p:cNvSpPr/>
          <p:nvPr/>
        </p:nvSpPr>
        <p:spPr>
          <a:xfrm>
            <a:off x="750020" y="1128348"/>
            <a:ext cx="3060201" cy="1292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sng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 – 1</a:t>
            </a:r>
          </a:p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REFAC. C.S. SANTA ROSA</a:t>
            </a:r>
          </a:p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sng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INVERSIÓN: </a:t>
            </a:r>
          </a:p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Bs.155.956,35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33DE0F4B-CF7A-4F5E-AD30-FB4B60BE52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946" y="2848960"/>
            <a:ext cx="2365024" cy="202202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822041B0-448D-41DC-8A74-C49F681BF04A}"/>
              </a:ext>
            </a:extLst>
          </p:cNvPr>
          <p:cNvSpPr/>
          <p:nvPr/>
        </p:nvSpPr>
        <p:spPr>
          <a:xfrm>
            <a:off x="636839" y="5037292"/>
            <a:ext cx="2963238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sng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 – 14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REFAC. C.S. PUERTO CAMACHO</a:t>
            </a:r>
          </a:p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sng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INVERSIÓN </a:t>
            </a:r>
          </a:p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Bs.123.250,80</a:t>
            </a:r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xmlns="" id="{E17C9ACB-CEB8-4853-BCF3-FFF92772B97A}"/>
              </a:ext>
            </a:extLst>
          </p:cNvPr>
          <p:cNvSpPr txBox="1">
            <a:spLocks/>
          </p:cNvSpPr>
          <p:nvPr/>
        </p:nvSpPr>
        <p:spPr>
          <a:xfrm rot="16200000">
            <a:off x="-2722151" y="3187170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SEGURA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xmlns="" id="{0474185A-2D93-46F4-8A7B-1A90B71961A2}"/>
              </a:ext>
            </a:extLst>
          </p:cNvPr>
          <p:cNvSpPr/>
          <p:nvPr/>
        </p:nvSpPr>
        <p:spPr>
          <a:xfrm>
            <a:off x="3484838" y="5021665"/>
            <a:ext cx="2830660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 - 8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REFAC. C. S. SAN FRANCISCO</a:t>
            </a:r>
          </a:p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INVERSIÓN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Bs.99.998,80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xmlns="" id="{256B5AA5-113E-4C4B-B15A-3B02CA150C9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3795" y="2912473"/>
            <a:ext cx="2280426" cy="1988341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28" name="Rectángulo 27">
            <a:extLst>
              <a:ext uri="{FF2B5EF4-FFF2-40B4-BE49-F238E27FC236}">
                <a16:creationId xmlns:a16="http://schemas.microsoft.com/office/drawing/2014/main" xmlns="" id="{9056EE33-7435-430D-884F-F946EB51F342}"/>
              </a:ext>
            </a:extLst>
          </p:cNvPr>
          <p:cNvSpPr/>
          <p:nvPr/>
        </p:nvSpPr>
        <p:spPr>
          <a:xfrm>
            <a:off x="6313341" y="5021665"/>
            <a:ext cx="2830659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sng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 – 8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REFAC. C.S. LOS PINOS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sng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INVERSIÓN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Bs.117.699,83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xmlns="" id="{DE3D5A7E-C668-4AB3-A389-5006865E108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585199" y="2679310"/>
            <a:ext cx="2348502" cy="2044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5C55A445-AD41-4AED-9801-A88FD9D4A2EC}"/>
              </a:ext>
            </a:extLst>
          </p:cNvPr>
          <p:cNvSpPr/>
          <p:nvPr/>
        </p:nvSpPr>
        <p:spPr>
          <a:xfrm>
            <a:off x="5987414" y="1037726"/>
            <a:ext cx="3356738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0" i="0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INVERSIÓN</a:t>
            </a:r>
            <a:r>
              <a:rPr lang="es-ES_tradnl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TOTAL</a:t>
            </a:r>
            <a:endParaRPr kumimoji="0" lang="es-ES_tradnl" sz="2400" b="0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Bs.1.568.055,91</a:t>
            </a:r>
          </a:p>
        </p:txBody>
      </p:sp>
    </p:spTree>
    <p:extLst>
      <p:ext uri="{BB962C8B-B14F-4D97-AF65-F5344CB8AC3E}">
        <p14:creationId xmlns:p14="http://schemas.microsoft.com/office/powerpoint/2010/main" val="2788763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4440EAA7-28DB-4241-9D25-897B589C4FB2}"/>
              </a:ext>
            </a:extLst>
          </p:cNvPr>
          <p:cNvSpPr txBox="1">
            <a:spLocks/>
          </p:cNvSpPr>
          <p:nvPr/>
        </p:nvSpPr>
        <p:spPr>
          <a:xfrm>
            <a:off x="873119" y="3596245"/>
            <a:ext cx="7315382" cy="7275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6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Gestión Pública</a:t>
            </a:r>
            <a:endParaRPr lang="es-ES" sz="66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1B206F39-3902-45D7-B0F0-0AB5E3332A10}"/>
              </a:ext>
            </a:extLst>
          </p:cNvPr>
          <p:cNvSpPr/>
          <p:nvPr/>
        </p:nvSpPr>
        <p:spPr>
          <a:xfrm rot="5400000">
            <a:off x="6585705" y="3426968"/>
            <a:ext cx="26645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EJECUCIÓN PRESUPUESTARIA </a:t>
            </a:r>
            <a:endParaRPr lang="es-E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E4E60C2D-168B-4B02-B405-2E17B86BB703}"/>
              </a:ext>
            </a:extLst>
          </p:cNvPr>
          <p:cNvSpPr/>
          <p:nvPr/>
        </p:nvSpPr>
        <p:spPr>
          <a:xfrm>
            <a:off x="1523637" y="4371120"/>
            <a:ext cx="32702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EJECUCIÓN PRESUPUESTARIA DE LA INVERSIÓN POR PILAR DE DESARROLLO </a:t>
            </a:r>
            <a:endParaRPr lang="es-E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FD392024-8AEF-4149-A2C2-0CD2F6AA3F9C}"/>
              </a:ext>
            </a:extLst>
          </p:cNvPr>
          <p:cNvSpPr/>
          <p:nvPr/>
        </p:nvSpPr>
        <p:spPr>
          <a:xfrm>
            <a:off x="4756000" y="4323752"/>
            <a:ext cx="30305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EJECUCIÓN PRESUPUESTARIA FUENTE DE FINANCIAMIENTO 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BF13DDF3-1ED1-4D02-B644-6812774EA7AD}"/>
              </a:ext>
            </a:extLst>
          </p:cNvPr>
          <p:cNvSpPr/>
          <p:nvPr/>
        </p:nvSpPr>
        <p:spPr>
          <a:xfrm>
            <a:off x="1742276" y="1941777"/>
            <a:ext cx="2415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800" b="1" i="0" u="none" strike="noStrike" kern="1200" baseline="0">
                <a:solidFill>
                  <a:srgbClr val="C00000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s-BO" sz="1600" b="1" dirty="0">
                <a:solidFill>
                  <a:schemeClr val="accent5">
                    <a:lumMod val="50000"/>
                  </a:schemeClr>
                </a:solidFill>
              </a:rPr>
              <a:t>COMPORTAMIENTO DE LA </a:t>
            </a:r>
            <a:r>
              <a:rPr lang="es-BO" sz="2000" b="1" dirty="0">
                <a:solidFill>
                  <a:schemeClr val="accent5">
                    <a:lumMod val="50000"/>
                  </a:schemeClr>
                </a:solidFill>
              </a:rPr>
              <a:t>INVERSIÓN PÚBLICA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A747D5C0-82E4-4984-97DE-6EDCD65A637A}"/>
              </a:ext>
            </a:extLst>
          </p:cNvPr>
          <p:cNvSpPr/>
          <p:nvPr/>
        </p:nvSpPr>
        <p:spPr>
          <a:xfrm rot="16200000">
            <a:off x="405017" y="3220708"/>
            <a:ext cx="21550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ENDEUDAMIENTO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9EDB094C-FF1D-428D-BE4F-4F439CFF618F}"/>
              </a:ext>
            </a:extLst>
          </p:cNvPr>
          <p:cNvSpPr/>
          <p:nvPr/>
        </p:nvSpPr>
        <p:spPr>
          <a:xfrm>
            <a:off x="4294184" y="1916726"/>
            <a:ext cx="2012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EJECUCIÓN FÍSICA DE LOS PROYECTOS 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9128A0DE-C0D5-48E0-B233-352EDD6C4248}"/>
              </a:ext>
            </a:extLst>
          </p:cNvPr>
          <p:cNvSpPr/>
          <p:nvPr/>
        </p:nvSpPr>
        <p:spPr>
          <a:xfrm>
            <a:off x="6067087" y="1711375"/>
            <a:ext cx="1845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BO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RECAUDACIONES</a:t>
            </a:r>
            <a:r>
              <a:rPr lang="es-BO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MUNICIPALES</a:t>
            </a:r>
            <a:endParaRPr lang="es-ES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4832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A845D05-334F-464B-9626-6D14453E7D82}"/>
              </a:ext>
            </a:extLst>
          </p:cNvPr>
          <p:cNvSpPr txBox="1"/>
          <p:nvPr/>
        </p:nvSpPr>
        <p:spPr>
          <a:xfrm>
            <a:off x="3289994" y="659431"/>
            <a:ext cx="2487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SEGUROS - PSSI</a:t>
            </a:r>
          </a:p>
        </p:txBody>
      </p:sp>
      <p:sp>
        <p:nvSpPr>
          <p:cNvPr id="21" name="2 Rectángulo">
            <a:extLst>
              <a:ext uri="{FF2B5EF4-FFF2-40B4-BE49-F238E27FC236}">
                <a16:creationId xmlns:a16="http://schemas.microsoft.com/office/drawing/2014/main" xmlns="" id="{4B6D223E-2CE7-49A7-901D-E0859FE1A8A5}"/>
              </a:ext>
            </a:extLst>
          </p:cNvPr>
          <p:cNvSpPr/>
          <p:nvPr/>
        </p:nvSpPr>
        <p:spPr>
          <a:xfrm>
            <a:off x="1106230" y="796504"/>
            <a:ext cx="8087145" cy="17967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2.638.774</a:t>
            </a:r>
            <a:r>
              <a:rPr kumimoji="0" lang="es-BO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PRESTACIONES DE SERVICIO DE SALUD REALIZADOS.</a:t>
            </a:r>
          </a:p>
          <a:p>
            <a:pPr>
              <a:defRPr/>
            </a:pPr>
            <a:r>
              <a:rPr kumimoji="0" lang="es-BO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INVERSIÓN </a:t>
            </a:r>
            <a:r>
              <a:rPr kumimoji="0" lang="es-B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Bs. </a:t>
            </a:r>
            <a:r>
              <a:rPr lang="es-BO" sz="28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106.834.980,71</a:t>
            </a:r>
            <a:endParaRPr kumimoji="0" lang="es-BO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3 Rectángulo">
            <a:extLst>
              <a:ext uri="{FF2B5EF4-FFF2-40B4-BE49-F238E27FC236}">
                <a16:creationId xmlns:a16="http://schemas.microsoft.com/office/drawing/2014/main" xmlns="" id="{292B21AA-B43B-4D15-AB72-6B37B50AAD8A}"/>
              </a:ext>
            </a:extLst>
          </p:cNvPr>
          <p:cNvSpPr/>
          <p:nvPr/>
        </p:nvSpPr>
        <p:spPr>
          <a:xfrm>
            <a:off x="2264838" y="5422605"/>
            <a:ext cx="3666354" cy="1148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BO" sz="2200" b="1" dirty="0">
                <a:solidFill>
                  <a:srgbClr val="4472C4">
                    <a:lumMod val="50000"/>
                  </a:srgbClr>
                </a:solidFill>
              </a:rPr>
              <a:t>3ER NIVEL </a:t>
            </a:r>
            <a:r>
              <a:rPr lang="es-BO" sz="2200" dirty="0">
                <a:solidFill>
                  <a:srgbClr val="4472C4">
                    <a:lumMod val="50000"/>
                  </a:srgbClr>
                </a:solidFill>
              </a:rPr>
              <a:t>–</a:t>
            </a:r>
            <a:r>
              <a:rPr lang="es-BO" sz="2200" b="1" dirty="0">
                <a:solidFill>
                  <a:srgbClr val="4472C4">
                    <a:lumMod val="50000"/>
                  </a:srgbClr>
                </a:solidFill>
              </a:rPr>
              <a:t> 420.423 </a:t>
            </a:r>
            <a:r>
              <a:rPr kumimoji="0" lang="es-BO" sz="200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PRESTACIONES ATENDIDAS  </a:t>
            </a:r>
            <a:r>
              <a:rPr kumimoji="0" lang="es-B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INVERSIÓN: </a:t>
            </a:r>
            <a:r>
              <a:rPr kumimoji="0" lang="es-BO" sz="2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Bs. 18.178.241,51</a:t>
            </a:r>
          </a:p>
        </p:txBody>
      </p:sp>
      <p:sp>
        <p:nvSpPr>
          <p:cNvPr id="23" name="4 Rectángulo">
            <a:extLst>
              <a:ext uri="{FF2B5EF4-FFF2-40B4-BE49-F238E27FC236}">
                <a16:creationId xmlns:a16="http://schemas.microsoft.com/office/drawing/2014/main" xmlns="" id="{44EDC636-B1C3-434F-A72B-852BCEDBB870}"/>
              </a:ext>
            </a:extLst>
          </p:cNvPr>
          <p:cNvSpPr/>
          <p:nvPr/>
        </p:nvSpPr>
        <p:spPr>
          <a:xfrm>
            <a:off x="2264838" y="4018548"/>
            <a:ext cx="3534861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es-BO" sz="2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2DO NIVEL  </a:t>
            </a:r>
            <a:r>
              <a:rPr kumimoji="0" lang="es-B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988.634</a:t>
            </a:r>
            <a:r>
              <a:rPr kumimoji="0" lang="es-B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s-BO" sz="2000" dirty="0">
                <a:solidFill>
                  <a:srgbClr val="4472C4">
                    <a:lumMod val="50000"/>
                  </a:srgbClr>
                </a:solidFill>
              </a:rPr>
              <a:t>PRESTACIONES DE SERVICIO </a:t>
            </a:r>
            <a:r>
              <a:rPr kumimoji="0" lang="es-B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INVERSIÓN: </a:t>
            </a: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Bs. 58.009.272.40</a:t>
            </a: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endParaRPr kumimoji="0" lang="es-BO" sz="2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5 Rectángulo">
            <a:extLst>
              <a:ext uri="{FF2B5EF4-FFF2-40B4-BE49-F238E27FC236}">
                <a16:creationId xmlns:a16="http://schemas.microsoft.com/office/drawing/2014/main" xmlns="" id="{4C1103D1-8F71-4E65-8476-45DF7116D7A9}"/>
              </a:ext>
            </a:extLst>
          </p:cNvPr>
          <p:cNvSpPr/>
          <p:nvPr/>
        </p:nvSpPr>
        <p:spPr>
          <a:xfrm>
            <a:off x="2316602" y="2448284"/>
            <a:ext cx="3501630" cy="1132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es-BO" sz="2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1ER NIVEL </a:t>
            </a:r>
            <a:r>
              <a:rPr kumimoji="0" lang="es-B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1.229.717</a:t>
            </a:r>
            <a:r>
              <a:rPr kumimoji="0" lang="es-B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s-BO" sz="2000" dirty="0">
                <a:solidFill>
                  <a:srgbClr val="4472C4">
                    <a:lumMod val="50000"/>
                  </a:srgbClr>
                </a:solidFill>
              </a:rPr>
              <a:t>PRESTACIONES DE SERVICIO </a:t>
            </a:r>
            <a:r>
              <a:rPr kumimoji="0" lang="es-B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INVERSIÓN: </a:t>
            </a: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Bs. </a:t>
            </a: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28.566.103</a:t>
            </a: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BO" sz="2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xmlns="" id="{0EB771A6-57D0-4413-BBF4-F7FCC7C21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190" y="3724852"/>
            <a:ext cx="1309644" cy="1523496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xmlns="" id="{67B6F23A-4F73-4A2A-9345-AD60A18FF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645" y="5359329"/>
            <a:ext cx="1415316" cy="1277838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xmlns="" id="{B7F437A5-A435-439E-8306-0AA1E8A2BB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4188" y="2293112"/>
            <a:ext cx="1309646" cy="1277838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9 Rectángulo">
            <a:extLst>
              <a:ext uri="{FF2B5EF4-FFF2-40B4-BE49-F238E27FC236}">
                <a16:creationId xmlns:a16="http://schemas.microsoft.com/office/drawing/2014/main" xmlns="" id="{CB482F19-714D-40BE-95B2-75FD713D7A06}"/>
              </a:ext>
            </a:extLst>
          </p:cNvPr>
          <p:cNvSpPr/>
          <p:nvPr/>
        </p:nvSpPr>
        <p:spPr>
          <a:xfrm>
            <a:off x="5931191" y="3998335"/>
            <a:ext cx="3262184" cy="28467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ATENCIONES REALIZADAS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0 A 5 AÑOS  </a:t>
            </a: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137.028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MUJERES EMBARAZADAS Y EN EDAD FÉRTIL </a:t>
            </a: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85.579</a:t>
            </a: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PERSONAS CON DISCAPACIDAD </a:t>
            </a: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2.953</a:t>
            </a: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PERSONAS ADULTOS MAYORES </a:t>
            </a: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43.586</a:t>
            </a:r>
          </a:p>
        </p:txBody>
      </p:sp>
      <p:pic>
        <p:nvPicPr>
          <p:cNvPr id="29" name="10 Imagen" descr="C:\Users\PSSI\AppData\Local\Microsoft\Windows\INetCache\Content.Word\IMG_7777.jpg">
            <a:extLst>
              <a:ext uri="{FF2B5EF4-FFF2-40B4-BE49-F238E27FC236}">
                <a16:creationId xmlns:a16="http://schemas.microsoft.com/office/drawing/2014/main" xmlns="" id="{2E90C5B5-0B47-42DD-92A8-391383ED5542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6414843" y="2125013"/>
            <a:ext cx="2287899" cy="1921872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30" name="Título 1">
            <a:extLst>
              <a:ext uri="{FF2B5EF4-FFF2-40B4-BE49-F238E27FC236}">
                <a16:creationId xmlns:a16="http://schemas.microsoft.com/office/drawing/2014/main" xmlns="" id="{D89B631B-08F2-46A2-B4C4-E539235F32A5}"/>
              </a:ext>
            </a:extLst>
          </p:cNvPr>
          <p:cNvSpPr txBox="1">
            <a:spLocks/>
          </p:cNvSpPr>
          <p:nvPr/>
        </p:nvSpPr>
        <p:spPr>
          <a:xfrm rot="16200000">
            <a:off x="-2722151" y="3187170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SEGURA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5E70D8ED-17C2-41BB-B995-6D992E465178}"/>
              </a:ext>
            </a:extLst>
          </p:cNvPr>
          <p:cNvSpPr/>
          <p:nvPr/>
        </p:nvSpPr>
        <p:spPr>
          <a:xfrm>
            <a:off x="6607441" y="132657"/>
            <a:ext cx="16560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SALUD</a:t>
            </a:r>
          </a:p>
        </p:txBody>
      </p:sp>
    </p:spTree>
    <p:extLst>
      <p:ext uri="{BB962C8B-B14F-4D97-AF65-F5344CB8AC3E}">
        <p14:creationId xmlns:p14="http://schemas.microsoft.com/office/powerpoint/2010/main" val="12397270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A845D05-334F-464B-9626-6D14453E7D82}"/>
              </a:ext>
            </a:extLst>
          </p:cNvPr>
          <p:cNvSpPr txBox="1"/>
          <p:nvPr/>
        </p:nvSpPr>
        <p:spPr>
          <a:xfrm>
            <a:off x="2554271" y="371429"/>
            <a:ext cx="3564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SEGUROS Y PROGRAMAS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3B267843-534F-4353-8382-EA4FDE9D3C96}"/>
              </a:ext>
            </a:extLst>
          </p:cNvPr>
          <p:cNvSpPr/>
          <p:nvPr/>
        </p:nvSpPr>
        <p:spPr>
          <a:xfrm>
            <a:off x="6730830" y="77627"/>
            <a:ext cx="15898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SALUD</a:t>
            </a: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xmlns="" id="{D89B631B-08F2-46A2-B4C4-E539235F32A5}"/>
              </a:ext>
            </a:extLst>
          </p:cNvPr>
          <p:cNvSpPr txBox="1">
            <a:spLocks/>
          </p:cNvSpPr>
          <p:nvPr/>
        </p:nvSpPr>
        <p:spPr>
          <a:xfrm rot="16200000">
            <a:off x="-2722151" y="3187170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SEGURA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14" name="1 Título">
            <a:extLst>
              <a:ext uri="{FF2B5EF4-FFF2-40B4-BE49-F238E27FC236}">
                <a16:creationId xmlns:a16="http://schemas.microsoft.com/office/drawing/2014/main" xmlns="" id="{5015C806-FC2F-463B-8D07-EF7ED2819FD4}"/>
              </a:ext>
            </a:extLst>
          </p:cNvPr>
          <p:cNvSpPr txBox="1">
            <a:spLocks/>
          </p:cNvSpPr>
          <p:nvPr/>
        </p:nvSpPr>
        <p:spPr>
          <a:xfrm>
            <a:off x="5286328" y="1098219"/>
            <a:ext cx="2889004" cy="35901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lIns="68580" tIns="34290" rIns="68580" bIns="34290"/>
          <a:lstStyle>
            <a:defPPr>
              <a:defRPr lang="en-US"/>
            </a:defPPr>
            <a:lvl1pPr algn="ctr" defTabSz="342900">
              <a:lnSpc>
                <a:spcPct val="107000"/>
              </a:lnSpc>
              <a:spcAft>
                <a:spcPts val="600"/>
              </a:spcAft>
              <a:defRPr sz="2400" b="1" u="sng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DESNUTRICIÓN CERO</a:t>
            </a:r>
          </a:p>
        </p:txBody>
      </p:sp>
      <p:sp>
        <p:nvSpPr>
          <p:cNvPr id="15" name="2 Subtítulo">
            <a:extLst>
              <a:ext uri="{FF2B5EF4-FFF2-40B4-BE49-F238E27FC236}">
                <a16:creationId xmlns:a16="http://schemas.microsoft.com/office/drawing/2014/main" xmlns="" id="{0B54A09A-C0AF-4588-8EFB-D0D3B1B0D1D0}"/>
              </a:ext>
            </a:extLst>
          </p:cNvPr>
          <p:cNvSpPr txBox="1">
            <a:spLocks/>
          </p:cNvSpPr>
          <p:nvPr/>
        </p:nvSpPr>
        <p:spPr>
          <a:xfrm>
            <a:off x="704991" y="3880932"/>
            <a:ext cx="4291326" cy="4109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500"/>
              </a:spcBef>
              <a:buNone/>
            </a:pPr>
            <a:r>
              <a:rPr lang="es-BO" b="1" dirty="0">
                <a:solidFill>
                  <a:srgbClr val="002060"/>
                </a:solidFill>
              </a:rPr>
              <a:t>INVERSIÓN</a:t>
            </a:r>
          </a:p>
          <a:p>
            <a:pPr marL="0"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BO" dirty="0">
                <a:solidFill>
                  <a:srgbClr val="002060"/>
                </a:solidFill>
              </a:rPr>
              <a:t>PRIMER NIVEL       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es-BO" dirty="0">
                <a:solidFill>
                  <a:srgbClr val="002060"/>
                </a:solidFill>
              </a:rPr>
              <a:t>	Bs.   </a:t>
            </a:r>
            <a:r>
              <a:rPr lang="es-BO" b="1" dirty="0"/>
              <a:t>46.697.009,25</a:t>
            </a:r>
            <a:endParaRPr lang="es-BO" sz="2800" b="1" dirty="0">
              <a:solidFill>
                <a:srgbClr val="002060"/>
              </a:solidFill>
            </a:endParaRPr>
          </a:p>
          <a:p>
            <a:pPr marL="0" indent="-285750">
              <a:lnSpc>
                <a:spcPct val="100000"/>
              </a:lnSpc>
              <a:spcBef>
                <a:spcPts val="500"/>
              </a:spcBef>
            </a:pPr>
            <a:endParaRPr lang="es-BO" sz="700" dirty="0">
              <a:solidFill>
                <a:srgbClr val="002060"/>
              </a:solidFill>
            </a:endParaRPr>
          </a:p>
          <a:p>
            <a:pPr marL="0"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BO" dirty="0">
                <a:solidFill>
                  <a:srgbClr val="002060"/>
                </a:solidFill>
              </a:rPr>
              <a:t>SEGUNDO NIVEL    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es-BO" dirty="0">
                <a:solidFill>
                  <a:srgbClr val="002060"/>
                </a:solidFill>
              </a:rPr>
              <a:t>	Bs.  </a:t>
            </a:r>
            <a:r>
              <a:rPr lang="es-BO" b="1" dirty="0">
                <a:solidFill>
                  <a:srgbClr val="002060"/>
                </a:solidFill>
              </a:rPr>
              <a:t>39.348.029,41</a:t>
            </a:r>
          </a:p>
        </p:txBody>
      </p:sp>
      <p:pic>
        <p:nvPicPr>
          <p:cNvPr id="16" name="Picture 2" descr="Resultado de imagen para FOTOS DE MADRES BOLIVIANAS CON NIÃOS MENORES DE 2 AÃOS">
            <a:extLst>
              <a:ext uri="{FF2B5EF4-FFF2-40B4-BE49-F238E27FC236}">
                <a16:creationId xmlns:a16="http://schemas.microsoft.com/office/drawing/2014/main" xmlns="" id="{CA88FD78-729F-4AE3-9DC1-C12307DEE5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19305" y="1581950"/>
            <a:ext cx="3460996" cy="218215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2 Subtítulo">
            <a:extLst>
              <a:ext uri="{FF2B5EF4-FFF2-40B4-BE49-F238E27FC236}">
                <a16:creationId xmlns:a16="http://schemas.microsoft.com/office/drawing/2014/main" xmlns="" id="{23756EA3-60A0-46EF-87F3-7BF70E08955E}"/>
              </a:ext>
            </a:extLst>
          </p:cNvPr>
          <p:cNvSpPr txBox="1">
            <a:spLocks/>
          </p:cNvSpPr>
          <p:nvPr/>
        </p:nvSpPr>
        <p:spPr>
          <a:xfrm>
            <a:off x="4957894" y="3764105"/>
            <a:ext cx="3749697" cy="27224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PRESUPUESTO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Bs.   2.249.929,60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BOLSAS NUTRIBEBE ENTREGADAS: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95.336 unidades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1800" dirty="0">
                <a:solidFill>
                  <a:srgbClr val="4472C4">
                    <a:lumMod val="50000"/>
                  </a:srgbClr>
                </a:solidFill>
              </a:rPr>
              <a:t>POBLACION BENEFICIADA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s-ES" sz="2400" b="1" dirty="0">
                <a:solidFill>
                  <a:srgbClr val="4472C4">
                    <a:lumMod val="50000"/>
                  </a:srgbClr>
                </a:solidFill>
              </a:rPr>
              <a:t>          </a:t>
            </a:r>
            <a:r>
              <a:rPr lang="es-ES" sz="2000" dirty="0">
                <a:solidFill>
                  <a:srgbClr val="4472C4">
                    <a:lumMod val="50000"/>
                  </a:srgbClr>
                </a:solidFill>
              </a:rPr>
              <a:t>NIÑOS/AS    </a:t>
            </a:r>
            <a:r>
              <a:rPr lang="es-ES" sz="2400" b="1" dirty="0">
                <a:solidFill>
                  <a:srgbClr val="4472C4">
                    <a:lumMod val="50000"/>
                  </a:srgbClr>
                </a:solidFill>
              </a:rPr>
              <a:t>10.593 </a:t>
            </a:r>
            <a:r>
              <a:rPr lang="es-ES" sz="2400" dirty="0">
                <a:solidFill>
                  <a:srgbClr val="4472C4">
                    <a:lumMod val="50000"/>
                  </a:srgbClr>
                </a:solidFill>
              </a:rPr>
              <a:t>                 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s-ES" sz="2400" b="1" dirty="0">
                <a:solidFill>
                  <a:srgbClr val="4472C4">
                    <a:lumMod val="50000"/>
                  </a:srgbClr>
                </a:solidFill>
              </a:rPr>
              <a:t>57 </a:t>
            </a:r>
            <a:r>
              <a:rPr lang="es-ES" sz="1800" dirty="0">
                <a:solidFill>
                  <a:srgbClr val="4472C4">
                    <a:lumMod val="50000"/>
                  </a:srgbClr>
                </a:solidFill>
              </a:rPr>
              <a:t>CENTROS  DE SALUD BENEFICIARIOS </a:t>
            </a:r>
            <a:endParaRPr lang="es-ES" sz="2400" b="1" dirty="0">
              <a:solidFill>
                <a:srgbClr val="4472C4">
                  <a:lumMod val="50000"/>
                </a:srgb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805E0602-5F68-40E9-89C7-E9F484DD09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556" y="1196917"/>
            <a:ext cx="3059035" cy="2436804"/>
          </a:xfrm>
          <a:prstGeom prst="round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6A723B4F-8A27-4D68-8273-706A580A31B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3563" y="1196916"/>
            <a:ext cx="1710299" cy="2436804"/>
          </a:xfrm>
          <a:prstGeom prst="roundRect">
            <a:avLst/>
          </a:prstGeom>
        </p:spPr>
      </p:pic>
      <p:pic>
        <p:nvPicPr>
          <p:cNvPr id="19" name="Picture 3" descr="C:\Users\ALEJA\Desktop\FOTOS CELULAR TODO\Camera\20180828_123325.jpg">
            <a:extLst>
              <a:ext uri="{FF2B5EF4-FFF2-40B4-BE49-F238E27FC236}">
                <a16:creationId xmlns:a16="http://schemas.microsoft.com/office/drawing/2014/main" xmlns="" id="{29E98F53-0424-4D3F-9A75-348404C298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07680" y="3042964"/>
            <a:ext cx="868064" cy="119285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11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EF61053-FEF8-4AFF-958D-63CAD173E66F}"/>
              </a:ext>
            </a:extLst>
          </p:cNvPr>
          <p:cNvSpPr txBox="1"/>
          <p:nvPr/>
        </p:nvSpPr>
        <p:spPr>
          <a:xfrm>
            <a:off x="219096" y="4265432"/>
            <a:ext cx="8553450" cy="2246769"/>
          </a:xfrm>
          <a:prstGeom prst="rect">
            <a:avLst/>
          </a:prstGeom>
          <a:noFill/>
          <a:ln w="28575" cap="flat" cmpd="thickThin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marL="36000" algn="just" fontAlgn="ctr"/>
            <a:r>
              <a:rPr lang="es-ES" sz="2800" dirty="0">
                <a:solidFill>
                  <a:schemeClr val="accent5">
                    <a:lumMod val="50000"/>
                  </a:schemeClr>
                </a:solidFill>
              </a:rPr>
              <a:t>MEDIANTE PROGRAMAS Y PROYECTOS SE PRESTARON SERVICIOS EN SEGURIDAD CIUDADANA, PROTECCIÓN SOCIAL, RESTITUCIÓN DE DERECHOS Y SALUD. SE MEJORÓ LA INFRAESTRUCTURA, SE DOTÓ DE EQUIPAMIENTO Y FORTALECIÓ LA ADMINISTRACIÓN.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241D8EB5-4038-4E31-B8ED-701ADFB1DB69}"/>
              </a:ext>
            </a:extLst>
          </p:cNvPr>
          <p:cNvSpPr/>
          <p:nvPr/>
        </p:nvSpPr>
        <p:spPr>
          <a:xfrm>
            <a:off x="295275" y="2945294"/>
            <a:ext cx="35718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b="1" u="sng" dirty="0">
                <a:solidFill>
                  <a:srgbClr val="00206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Bradley Hand ITC" panose="03070402050302030203" pitchFamily="66" charset="0"/>
              </a:rPr>
              <a:t>RESULTADO</a:t>
            </a:r>
            <a:endParaRPr lang="es-ES" sz="4400" b="1" u="sng" dirty="0">
              <a:solidFill>
                <a:srgbClr val="00206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22D08140-9792-4B22-8858-51AC7FF39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3016" y="1315107"/>
            <a:ext cx="2789934" cy="2789934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3B2AB5B5-AD99-4E1B-8BEA-8CF7D1399FA2}"/>
              </a:ext>
            </a:extLst>
          </p:cNvPr>
          <p:cNvSpPr txBox="1">
            <a:spLocks/>
          </p:cNvSpPr>
          <p:nvPr/>
        </p:nvSpPr>
        <p:spPr>
          <a:xfrm>
            <a:off x="219096" y="1684627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SEGURA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85700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76D1042C-1503-4646-851A-099358B52A90}"/>
              </a:ext>
            </a:extLst>
          </p:cNvPr>
          <p:cNvSpPr txBox="1">
            <a:spLocks/>
          </p:cNvSpPr>
          <p:nvPr/>
        </p:nvSpPr>
        <p:spPr>
          <a:xfrm>
            <a:off x="0" y="643438"/>
            <a:ext cx="9144000" cy="17751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el"/>
              </a:rPr>
              <a:t>EL ALTO</a:t>
            </a:r>
          </a:p>
          <a:p>
            <a:r>
              <a:rPr lang="es-BO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el"/>
              </a:rPr>
              <a:t>CIUDAD MODERNA</a:t>
            </a:r>
            <a:endParaRPr lang="es-ES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783322" y="2265653"/>
            <a:ext cx="7412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MEJORAR LAS CONDICIONES FUNCIONALES Y SUSTENTABLES PARA LOGRAR UN MUNICIPIO MODERNO, RUMBO A LA CONSOLIDACIÓN DE LA METRÓPOLI.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xmlns="" id="{411C8478-1231-4BD8-8C29-38AE8A2E1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288253"/>
              </p:ext>
            </p:extLst>
          </p:nvPr>
        </p:nvGraphicFramePr>
        <p:xfrm>
          <a:off x="362465" y="3068971"/>
          <a:ext cx="8349049" cy="1662455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4186285">
                  <a:extLst>
                    <a:ext uri="{9D8B030D-6E8A-4147-A177-3AD203B41FA5}">
                      <a16:colId xmlns:a16="http://schemas.microsoft.com/office/drawing/2014/main" xmlns="" val="508527848"/>
                    </a:ext>
                  </a:extLst>
                </a:gridCol>
                <a:gridCol w="4162764">
                  <a:extLst>
                    <a:ext uri="{9D8B030D-6E8A-4147-A177-3AD203B41FA5}">
                      <a16:colId xmlns:a16="http://schemas.microsoft.com/office/drawing/2014/main" xmlns="" val="1203120835"/>
                    </a:ext>
                  </a:extLst>
                </a:gridCol>
              </a:tblGrid>
              <a:tr h="509158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2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PRESUPUESTO 2018</a:t>
                      </a:r>
                      <a:endParaRPr lang="es-ES" sz="2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3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52.991.206,81</a:t>
                      </a:r>
                      <a:endParaRPr lang="es-ES" sz="3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40540956"/>
                  </a:ext>
                </a:extLst>
              </a:tr>
              <a:tr h="543697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2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EJECUTADO</a:t>
                      </a:r>
                      <a:endParaRPr lang="es-ES" sz="2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3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43.248.643,00</a:t>
                      </a:r>
                      <a:endParaRPr lang="es-ES" sz="3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726624"/>
                  </a:ext>
                </a:extLst>
              </a:tr>
              <a:tr h="549930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4000" b="1" u="none" strike="noStrike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 DE EJECUCIÓN</a:t>
                      </a:r>
                      <a:endParaRPr lang="es-ES" sz="4000" b="1" i="0" u="none" strike="noStrike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E1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4000" b="1" u="none" strike="noStrike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81,61%</a:t>
                      </a:r>
                    </a:p>
                  </a:txBody>
                  <a:tcPr marL="0" marR="0" marT="0" marB="0" anchor="b">
                    <a:solidFill>
                      <a:srgbClr val="FFE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209463"/>
                  </a:ext>
                </a:extLst>
              </a:tr>
            </a:tbl>
          </a:graphicData>
        </a:graphic>
      </p:graphicFrame>
      <p:sp>
        <p:nvSpPr>
          <p:cNvPr id="5" name="AutoShape 2" descr="http://amibolivia.com/AMI/wp-content/uploads/2019/01/ENTREGA-DE-LA-AV-BOLIVARIANA-EN-EL-DISSTRITO-8-8-800x445.jpg">
            <a:extLst>
              <a:ext uri="{FF2B5EF4-FFF2-40B4-BE49-F238E27FC236}">
                <a16:creationId xmlns:a16="http://schemas.microsoft.com/office/drawing/2014/main" xmlns="" id="{A9228051-83A7-41B2-AF5D-D39E08E35E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ED5FEA79-7E52-4586-A40F-120EDD6897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0473" y="5020871"/>
            <a:ext cx="2303053" cy="1281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356E08B1-1FF1-4935-BB0B-4C6E2E81CE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482" y="5020872"/>
            <a:ext cx="2303050" cy="1281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72370A90-CB65-466D-B59A-835F8C64C2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64" y="5020871"/>
            <a:ext cx="2303053" cy="12810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7398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0D722771-C38F-4CC7-9043-B513E85B1289}"/>
              </a:ext>
            </a:extLst>
          </p:cNvPr>
          <p:cNvSpPr/>
          <p:nvPr/>
        </p:nvSpPr>
        <p:spPr>
          <a:xfrm>
            <a:off x="634317" y="957568"/>
            <a:ext cx="85096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JACH’A OBRAS </a:t>
            </a:r>
          </a:p>
        </p:txBody>
      </p:sp>
      <p:pic>
        <p:nvPicPr>
          <p:cNvPr id="5122" name="Picture 2" descr="http://amibolivia.com/AMI/wp-content/uploads/2017/03/PLANTILLA-AMI-NUEVO-24-800x445.jpg">
            <a:extLst>
              <a:ext uri="{FF2B5EF4-FFF2-40B4-BE49-F238E27FC236}">
                <a16:creationId xmlns:a16="http://schemas.microsoft.com/office/drawing/2014/main" xmlns="" id="{5B5B9863-8E0F-47EE-B044-02ED03B30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1911" y="2515506"/>
            <a:ext cx="2741361" cy="15248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44090BDB-7EDE-4847-971D-2970D1589E01}"/>
              </a:ext>
            </a:extLst>
          </p:cNvPr>
          <p:cNvSpPr/>
          <p:nvPr/>
        </p:nvSpPr>
        <p:spPr>
          <a:xfrm>
            <a:off x="751053" y="4884770"/>
            <a:ext cx="85096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INVERSIÓN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28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EJECUTADA</a:t>
            </a:r>
          </a:p>
          <a:p>
            <a:pPr lvl="0" algn="ctr"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Bs. </a:t>
            </a:r>
            <a:r>
              <a:rPr lang="es-ES" sz="4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19.168.429,34</a:t>
            </a:r>
          </a:p>
          <a:p>
            <a:pPr lvl="0" algn="ctr">
              <a:defRPr/>
            </a:pPr>
            <a:endParaRPr lang="es-ES" sz="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EF6B3BF-83EA-4612-8606-13714B75E2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168" y="2470240"/>
            <a:ext cx="2822739" cy="15701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F8C92F1E-D6B0-4BAC-BD3F-ED28AF7DCC9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704" y="2470240"/>
            <a:ext cx="2448383" cy="1600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1A999752-83DA-4F79-933D-58A7876693AE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498631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902880" y="1028134"/>
            <a:ext cx="5317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(1) ESTACIÓN DE BOMBEROS  (D-4)</a:t>
            </a:r>
            <a:endParaRPr kumimoji="0" lang="es-ES" sz="36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1114762" y="1454302"/>
            <a:ext cx="3829644" cy="718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ENTREGA PÚBLICA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DE FEBRERO DE 2018</a:t>
            </a:r>
          </a:p>
        </p:txBody>
      </p:sp>
      <p:pic>
        <p:nvPicPr>
          <p:cNvPr id="15" name="Picture 4" descr="Resultado de imagen para ESTACION DE BOMBEROS EL ALT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5704" y="2353125"/>
            <a:ext cx="7080903" cy="3493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  <a:extLst/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0D722771-C38F-4CC7-9043-B513E85B1289}"/>
              </a:ext>
            </a:extLst>
          </p:cNvPr>
          <p:cNvSpPr/>
          <p:nvPr/>
        </p:nvSpPr>
        <p:spPr>
          <a:xfrm>
            <a:off x="4077312" y="381050"/>
            <a:ext cx="4366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JACH’A OBRAS 2018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1A999752-83DA-4F79-933D-58A7876693AE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39291DA8-C8A7-49E8-A2D5-8C3340861ED5}"/>
              </a:ext>
            </a:extLst>
          </p:cNvPr>
          <p:cNvSpPr txBox="1"/>
          <p:nvPr/>
        </p:nvSpPr>
        <p:spPr>
          <a:xfrm>
            <a:off x="7658186" y="6308270"/>
            <a:ext cx="1644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FUENTE: </a:t>
            </a:r>
            <a:r>
              <a:rPr lang="es-ES" sz="1200" dirty="0" err="1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D.P.I.P</a:t>
            </a:r>
            <a:r>
              <a:rPr lang="es-ES" sz="120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.</a:t>
            </a:r>
            <a:endParaRPr kumimoji="0" lang="es-ES" sz="2000" b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Calibri" panose="020F0502020204030204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7F30293D-8BB3-4F8C-BD09-B20F9BFF2237}"/>
              </a:ext>
            </a:extLst>
          </p:cNvPr>
          <p:cNvSpPr/>
          <p:nvPr/>
        </p:nvSpPr>
        <p:spPr>
          <a:xfrm>
            <a:off x="5411525" y="1441050"/>
            <a:ext cx="25683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i="1" dirty="0">
                <a:solidFill>
                  <a:schemeClr val="accent1">
                    <a:lumMod val="50000"/>
                  </a:schemeClr>
                </a:solidFill>
              </a:rPr>
              <a:t>MONTO CONTRATO</a:t>
            </a:r>
          </a:p>
          <a:p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Bs. 15.349.048,60 </a:t>
            </a:r>
            <a:r>
              <a:rPr lang="es-ES" sz="24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s-E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B9E33687-C6F3-4EBF-86CB-676676525148}"/>
              </a:ext>
            </a:extLst>
          </p:cNvPr>
          <p:cNvSpPr/>
          <p:nvPr/>
        </p:nvSpPr>
        <p:spPr>
          <a:xfrm>
            <a:off x="3207291" y="5862088"/>
            <a:ext cx="35252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MONTO EJECUTADO 2018 </a:t>
            </a:r>
          </a:p>
          <a:p>
            <a:pPr algn="ctr"/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Bs. 3.322,664,63</a:t>
            </a:r>
          </a:p>
        </p:txBody>
      </p:sp>
    </p:spTree>
    <p:extLst>
      <p:ext uri="{BB962C8B-B14F-4D97-AF65-F5344CB8AC3E}">
        <p14:creationId xmlns:p14="http://schemas.microsoft.com/office/powerpoint/2010/main" val="23562636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961779" y="1027381"/>
            <a:ext cx="7034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(2) CONST. ASFALTO FLEXIBLE AV. MARIA PINTO, AV. OJOS DEL SALADO Y AV. 23 DE MARZO (D-8)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1063705" y="1881552"/>
            <a:ext cx="3778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1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defRPr>
            </a:lvl1pPr>
          </a:lstStyle>
          <a:p>
            <a:r>
              <a:rPr lang="es-ES" i="0" dirty="0">
                <a:effectLst/>
              </a:rPr>
              <a:t>ENTREGA </a:t>
            </a:r>
            <a:r>
              <a:rPr lang="es-ES" i="0" dirty="0">
                <a:solidFill>
                  <a:schemeClr val="accent1">
                    <a:lumMod val="50000"/>
                  </a:schemeClr>
                </a:solidFill>
                <a:effectLst/>
              </a:rPr>
              <a:t>PÚBLICA</a:t>
            </a:r>
            <a:endParaRPr lang="es-ES" i="0" dirty="0">
              <a:effectLst/>
            </a:endParaRPr>
          </a:p>
          <a:p>
            <a:r>
              <a:rPr lang="es-ES" sz="2400" b="1" dirty="0">
                <a:effectLst/>
              </a:rPr>
              <a:t>30 DE AGOSTO DE 2018</a:t>
            </a:r>
          </a:p>
        </p:txBody>
      </p:sp>
      <p:pic>
        <p:nvPicPr>
          <p:cNvPr id="16" name="Imagen 15" descr="C:\Users\Usuario\AppData\Local\Microsoft\Windows\Temporary Internet Files\Content.Word\IMG-20180828-WA0006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1779" y="2612613"/>
            <a:ext cx="4566183" cy="3237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Imagen 1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63728" y="2589438"/>
            <a:ext cx="3105386" cy="3237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5799AF60-118E-490A-9FA1-26BC32E0ED61}"/>
              </a:ext>
            </a:extLst>
          </p:cNvPr>
          <p:cNvSpPr/>
          <p:nvPr/>
        </p:nvSpPr>
        <p:spPr>
          <a:xfrm>
            <a:off x="4077312" y="381050"/>
            <a:ext cx="4366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JACH’A OBRAS 2018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xmlns="" id="{9DAA9681-5D15-4C01-87A1-1B537D276710}"/>
              </a:ext>
            </a:extLst>
          </p:cNvPr>
          <p:cNvSpPr txBox="1"/>
          <p:nvPr/>
        </p:nvSpPr>
        <p:spPr>
          <a:xfrm>
            <a:off x="5673436" y="1856605"/>
            <a:ext cx="30859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 algn="ctr"/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MONTO CONTRATO</a:t>
            </a:r>
          </a:p>
          <a:p>
            <a:pPr lvl="0"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effectLst/>
              </a:rPr>
              <a:t>Bs. 29.256.429,99</a:t>
            </a:r>
            <a:r>
              <a:rPr lang="es-ES" dirty="0">
                <a:solidFill>
                  <a:srgbClr val="002060"/>
                </a:solidFill>
              </a:rPr>
              <a:t> </a:t>
            </a:r>
            <a:endParaRPr kumimoji="0" lang="es-ES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1A999752-83DA-4F79-933D-58A7876693AE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39291DA8-C8A7-49E8-A2D5-8C3340861ED5}"/>
              </a:ext>
            </a:extLst>
          </p:cNvPr>
          <p:cNvSpPr txBox="1"/>
          <p:nvPr/>
        </p:nvSpPr>
        <p:spPr>
          <a:xfrm>
            <a:off x="7658186" y="6308270"/>
            <a:ext cx="1644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</a:rPr>
              <a:t>FUENTE: </a:t>
            </a:r>
            <a:r>
              <a:rPr lang="es-ES" sz="1200" dirty="0" err="1">
                <a:solidFill>
                  <a:schemeClr val="bg1">
                    <a:lumMod val="75000"/>
                  </a:schemeClr>
                </a:solidFill>
                <a:latin typeface="Calibri" panose="020F0502020204030204"/>
              </a:rPr>
              <a:t>D.P.I.P</a:t>
            </a:r>
            <a:r>
              <a:rPr lang="es-ES" sz="12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</a:rPr>
              <a:t>.</a:t>
            </a:r>
            <a:endParaRPr kumimoji="0" lang="es-ES" sz="2000" b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uLnTx/>
              <a:uFillTx/>
              <a:latin typeface="Calibri" panose="020F0502020204030204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DE0FCB0A-D0C3-4FB2-BB69-131F538E60EE}"/>
              </a:ext>
            </a:extLst>
          </p:cNvPr>
          <p:cNvSpPr/>
          <p:nvPr/>
        </p:nvSpPr>
        <p:spPr>
          <a:xfrm>
            <a:off x="3007504" y="5892771"/>
            <a:ext cx="35252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MONTO EJECUTADO 2018 </a:t>
            </a:r>
          </a:p>
          <a:p>
            <a:pPr algn="ctr"/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Bs. 6.796.808,57</a:t>
            </a:r>
          </a:p>
        </p:txBody>
      </p:sp>
    </p:spTree>
    <p:extLst>
      <p:ext uri="{BB962C8B-B14F-4D97-AF65-F5344CB8AC3E}">
        <p14:creationId xmlns:p14="http://schemas.microsoft.com/office/powerpoint/2010/main" val="17041036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899437" y="1212193"/>
            <a:ext cx="7810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defRPr>
            </a:lvl1pPr>
          </a:lstStyle>
          <a:p>
            <a:r>
              <a:rPr lang="es-ES" dirty="0">
                <a:effectLst/>
              </a:rPr>
              <a:t>(3) CONST. PAVIMENTO RÍGIDO AV. </a:t>
            </a:r>
            <a:r>
              <a:rPr lang="es-ES" dirty="0" err="1">
                <a:effectLst/>
              </a:rPr>
              <a:t>ALCOCHE</a:t>
            </a:r>
            <a:r>
              <a:rPr lang="es-ES" dirty="0">
                <a:effectLst/>
              </a:rPr>
              <a:t> (DESDE AV. </a:t>
            </a:r>
            <a:r>
              <a:rPr lang="es-ES" dirty="0" err="1">
                <a:effectLst/>
              </a:rPr>
              <a:t>COHONI</a:t>
            </a:r>
            <a:r>
              <a:rPr lang="es-ES" dirty="0">
                <a:effectLst/>
              </a:rPr>
              <a:t> A AV. MÉNDEZ ARCOS) (D-5)</a:t>
            </a:r>
          </a:p>
        </p:txBody>
      </p:sp>
      <p:pic>
        <p:nvPicPr>
          <p:cNvPr id="21" name="Imagen 20" descr="H:\AV. ALCOCHE\Fotos Av Alcoche\IMG_20181030_120512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437" y="2983418"/>
            <a:ext cx="4150547" cy="2850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2" name="Imagen 21" descr="H:\AV. ALCOCHE\Fotos Av Alcoche\IMG_20181030_12033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3894" y="2983418"/>
            <a:ext cx="3793615" cy="2850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67175184-75FD-48DE-B235-90C6EE999717}"/>
              </a:ext>
            </a:extLst>
          </p:cNvPr>
          <p:cNvSpPr/>
          <p:nvPr/>
        </p:nvSpPr>
        <p:spPr>
          <a:xfrm>
            <a:off x="4077312" y="381050"/>
            <a:ext cx="4366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JACH’A OBRAS 2018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xmlns="" id="{7F425974-081C-41EC-92FE-FD005820498D}"/>
              </a:ext>
            </a:extLst>
          </p:cNvPr>
          <p:cNvSpPr txBox="1"/>
          <p:nvPr/>
        </p:nvSpPr>
        <p:spPr>
          <a:xfrm>
            <a:off x="899438" y="2257575"/>
            <a:ext cx="3778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1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defRPr>
            </a:lvl1pPr>
          </a:lstStyle>
          <a:p>
            <a:r>
              <a:rPr lang="es-ES" i="0" dirty="0">
                <a:effectLst/>
              </a:rPr>
              <a:t>ENTREGA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es-ES" i="0" dirty="0">
                <a:solidFill>
                  <a:schemeClr val="accent1">
                    <a:lumMod val="50000"/>
                  </a:schemeClr>
                </a:solidFill>
                <a:effectLst/>
              </a:rPr>
              <a:t>DEFINITIVA</a:t>
            </a:r>
            <a:endParaRPr lang="es-ES" i="0" dirty="0">
              <a:effectLst/>
            </a:endParaRPr>
          </a:p>
          <a:p>
            <a:r>
              <a:rPr lang="es-ES" sz="2400" b="1" dirty="0">
                <a:effectLst/>
              </a:rPr>
              <a:t>4 DE NOVIEMBRE DE 2018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51DD57EF-A300-434C-B217-8C2F0CCF8B2D}"/>
              </a:ext>
            </a:extLst>
          </p:cNvPr>
          <p:cNvSpPr txBox="1"/>
          <p:nvPr/>
        </p:nvSpPr>
        <p:spPr>
          <a:xfrm>
            <a:off x="5628068" y="2196020"/>
            <a:ext cx="30884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 algn="ctr"/>
            <a:r>
              <a:rPr kumimoji="0" lang="es-ES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MONTO CONTRATO</a:t>
            </a:r>
          </a:p>
          <a:p>
            <a:pPr lvl="0"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effectLst/>
              </a:rPr>
              <a:t>Bs. 22.366.062,34</a:t>
            </a:r>
            <a:r>
              <a:rPr lang="es-ES" dirty="0">
                <a:solidFill>
                  <a:srgbClr val="002060"/>
                </a:solidFill>
              </a:rPr>
              <a:t> </a:t>
            </a:r>
            <a:endParaRPr kumimoji="0" lang="es-ES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1A999752-83DA-4F79-933D-58A7876693AE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E8A047E0-B127-485F-BF35-0AB8A6BDD3D0}"/>
              </a:ext>
            </a:extLst>
          </p:cNvPr>
          <p:cNvSpPr/>
          <p:nvPr/>
        </p:nvSpPr>
        <p:spPr>
          <a:xfrm>
            <a:off x="3391264" y="5834126"/>
            <a:ext cx="35252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MONTO EJECUTADO 2018 </a:t>
            </a:r>
          </a:p>
          <a:p>
            <a:pPr algn="ctr"/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Bs. 7.965.013,20</a:t>
            </a:r>
          </a:p>
        </p:txBody>
      </p:sp>
    </p:spTree>
    <p:extLst>
      <p:ext uri="{BB962C8B-B14F-4D97-AF65-F5344CB8AC3E}">
        <p14:creationId xmlns:p14="http://schemas.microsoft.com/office/powerpoint/2010/main" val="31917521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784736" y="1015363"/>
            <a:ext cx="8038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1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defRPr>
            </a:lvl1pPr>
          </a:lstStyle>
          <a:p>
            <a:r>
              <a:rPr lang="es-ES" dirty="0">
                <a:effectLst/>
              </a:rPr>
              <a:t>(4) CONST. PAVIMENTO AV. REPÚBLICA BOLIVARIANA  DE VENEZUELA  ( DE AV.  L. CABRERA A  U.E. MERCEDES ELIO DE RIVERO) (D-12)</a:t>
            </a: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1907" y="2844678"/>
            <a:ext cx="3799803" cy="23120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736" y="2850005"/>
            <a:ext cx="4256752" cy="2330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74A109A4-7796-4B10-B9CF-F7DF18261689}"/>
              </a:ext>
            </a:extLst>
          </p:cNvPr>
          <p:cNvSpPr txBox="1"/>
          <p:nvPr/>
        </p:nvSpPr>
        <p:spPr>
          <a:xfrm>
            <a:off x="1023811" y="2136792"/>
            <a:ext cx="3778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1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defRPr>
            </a:lvl1pPr>
          </a:lstStyle>
          <a:p>
            <a:r>
              <a:rPr lang="es-ES" i="0" dirty="0">
                <a:effectLst/>
              </a:rPr>
              <a:t>ENTREGA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  <a:effectLst/>
              </a:rPr>
              <a:t> </a:t>
            </a:r>
            <a:r>
              <a:rPr lang="es-ES" i="0" dirty="0">
                <a:solidFill>
                  <a:schemeClr val="accent1">
                    <a:lumMod val="50000"/>
                  </a:schemeClr>
                </a:solidFill>
                <a:effectLst/>
              </a:rPr>
              <a:t>PÚBLICA</a:t>
            </a:r>
            <a:endParaRPr lang="es-ES" i="0" dirty="0">
              <a:effectLst/>
            </a:endParaRPr>
          </a:p>
          <a:p>
            <a:r>
              <a:rPr lang="es-ES" sz="2400" b="1" dirty="0">
                <a:effectLst/>
              </a:rPr>
              <a:t>12 DE ENERO DE 2019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03BCC6EC-7A41-4E47-A702-72C6BC12155E}"/>
              </a:ext>
            </a:extLst>
          </p:cNvPr>
          <p:cNvSpPr txBox="1"/>
          <p:nvPr/>
        </p:nvSpPr>
        <p:spPr>
          <a:xfrm>
            <a:off x="5595583" y="2096075"/>
            <a:ext cx="3227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 algn="ctr"/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MONTO CONTRATO</a:t>
            </a:r>
          </a:p>
          <a:p>
            <a:pPr lvl="0" algn="ctr"/>
            <a:r>
              <a:rPr lang="es-ES" b="1" dirty="0">
                <a:solidFill>
                  <a:srgbClr val="002060"/>
                </a:solidFill>
                <a:effectLst/>
              </a:rPr>
              <a:t>Bs. 22.568.895,44</a:t>
            </a:r>
          </a:p>
          <a:p>
            <a:pPr lvl="0" algn="ctr"/>
            <a:r>
              <a:rPr lang="es-ES" dirty="0">
                <a:solidFill>
                  <a:srgbClr val="002060"/>
                </a:solidFill>
              </a:rPr>
              <a:t> </a:t>
            </a:r>
            <a:endParaRPr kumimoji="0" lang="es-ES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502" y="4312162"/>
            <a:ext cx="3799804" cy="19231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EC24340D-09D3-4B48-B473-410F213FFC0F}"/>
              </a:ext>
            </a:extLst>
          </p:cNvPr>
          <p:cNvSpPr/>
          <p:nvPr/>
        </p:nvSpPr>
        <p:spPr>
          <a:xfrm>
            <a:off x="4077312" y="381050"/>
            <a:ext cx="4366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JACH’A OBRAS 2018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1A999752-83DA-4F79-933D-58A7876693AE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39291DA8-C8A7-49E8-A2D5-8C3340861ED5}"/>
              </a:ext>
            </a:extLst>
          </p:cNvPr>
          <p:cNvSpPr txBox="1"/>
          <p:nvPr/>
        </p:nvSpPr>
        <p:spPr>
          <a:xfrm>
            <a:off x="7658186" y="6308270"/>
            <a:ext cx="1644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</a:rPr>
              <a:t>FUENTE: </a:t>
            </a:r>
            <a:r>
              <a:rPr lang="es-ES" sz="1200" dirty="0" err="1">
                <a:solidFill>
                  <a:schemeClr val="bg1">
                    <a:lumMod val="75000"/>
                  </a:schemeClr>
                </a:solidFill>
                <a:latin typeface="Calibri" panose="020F0502020204030204"/>
              </a:rPr>
              <a:t>D.P.I.P</a:t>
            </a:r>
            <a:r>
              <a:rPr lang="es-ES" sz="12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</a:rPr>
              <a:t>.</a:t>
            </a:r>
            <a:endParaRPr kumimoji="0" lang="es-ES" sz="2000" b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uLnTx/>
              <a:uFillTx/>
              <a:latin typeface="Calibri" panose="020F0502020204030204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C8608F1C-7687-48DE-8DAE-7C3F1174A7E2}"/>
              </a:ext>
            </a:extLst>
          </p:cNvPr>
          <p:cNvSpPr/>
          <p:nvPr/>
        </p:nvSpPr>
        <p:spPr>
          <a:xfrm>
            <a:off x="6897062" y="5338968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</a:rPr>
              <a:t>MONTO EJECUTADO </a:t>
            </a:r>
          </a:p>
          <a:p>
            <a:r>
              <a:rPr lang="es-ES" sz="2400" dirty="0">
                <a:solidFill>
                  <a:srgbClr val="002060"/>
                </a:solidFill>
              </a:rPr>
              <a:t>2018 </a:t>
            </a:r>
          </a:p>
          <a:p>
            <a:r>
              <a:rPr lang="es-ES" sz="2400" dirty="0">
                <a:solidFill>
                  <a:srgbClr val="002060"/>
                </a:solidFill>
              </a:rPr>
              <a:t>Bs. </a:t>
            </a:r>
            <a:r>
              <a:rPr lang="es-ES" sz="2400" b="1" dirty="0">
                <a:solidFill>
                  <a:srgbClr val="002060"/>
                </a:solidFill>
              </a:rPr>
              <a:t>1.083.942,94</a:t>
            </a:r>
          </a:p>
        </p:txBody>
      </p:sp>
    </p:spTree>
    <p:extLst>
      <p:ext uri="{BB962C8B-B14F-4D97-AF65-F5344CB8AC3E}">
        <p14:creationId xmlns:p14="http://schemas.microsoft.com/office/powerpoint/2010/main" val="15444883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055" y="1511655"/>
            <a:ext cx="2909464" cy="17614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2749886" y="5422026"/>
            <a:ext cx="4152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es-ES" sz="4000" b="1" i="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/>
              </a:rPr>
              <a:t>EJECUCIÓN TOTAL</a:t>
            </a:r>
          </a:p>
          <a:p>
            <a:pPr algn="ctr"/>
            <a:r>
              <a:rPr lang="es-ES" b="1" i="0" dirty="0">
                <a:solidFill>
                  <a:schemeClr val="accent5">
                    <a:lumMod val="50000"/>
                  </a:schemeClr>
                </a:solidFill>
                <a:effectLst/>
              </a:rPr>
              <a:t>Bs. </a:t>
            </a:r>
            <a:r>
              <a:rPr lang="es-ES" sz="4000" b="1" i="0" dirty="0">
                <a:solidFill>
                  <a:schemeClr val="accent5">
                    <a:lumMod val="50000"/>
                  </a:schemeClr>
                </a:solidFill>
                <a:effectLst/>
              </a:rPr>
              <a:t>108.830.306,84</a:t>
            </a:r>
          </a:p>
        </p:txBody>
      </p:sp>
      <p:sp>
        <p:nvSpPr>
          <p:cNvPr id="23" name="Título 1">
            <a:extLst>
              <a:ext uri="{FF2B5EF4-FFF2-40B4-BE49-F238E27FC236}">
                <a16:creationId xmlns:a16="http://schemas.microsoft.com/office/drawing/2014/main" xmlns="" id="{1A999752-83DA-4F79-933D-58A7876693AE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pic>
        <p:nvPicPr>
          <p:cNvPr id="25" name="Imagen 2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02"/>
          <a:stretch/>
        </p:blipFill>
        <p:spPr>
          <a:xfrm>
            <a:off x="3773553" y="3636181"/>
            <a:ext cx="2379461" cy="1480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F5975AE6-D1B3-4B8F-8AC6-66F69FA3E35B}"/>
              </a:ext>
            </a:extLst>
          </p:cNvPr>
          <p:cNvSpPr txBox="1"/>
          <p:nvPr/>
        </p:nvSpPr>
        <p:spPr>
          <a:xfrm>
            <a:off x="3375959" y="1209526"/>
            <a:ext cx="312114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es-ES" sz="5400" b="1" i="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/>
              </a:rPr>
              <a:t>21</a:t>
            </a:r>
          </a:p>
          <a:p>
            <a:pPr algn="ctr"/>
            <a:r>
              <a:rPr lang="es-ES" sz="2400" i="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/>
              </a:rPr>
              <a:t>OBRAS </a:t>
            </a:r>
          </a:p>
          <a:p>
            <a:pPr algn="ctr"/>
            <a:r>
              <a:rPr lang="es-ES" sz="2400" i="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/>
              </a:rPr>
              <a:t>CONCLUIDAS </a:t>
            </a:r>
            <a:endParaRPr lang="es-ES" sz="4000" i="0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59BDB58B-47D6-455A-9EE9-04E83FF2B75A}"/>
              </a:ext>
            </a:extLst>
          </p:cNvPr>
          <p:cNvSpPr txBox="1"/>
          <p:nvPr/>
        </p:nvSpPr>
        <p:spPr>
          <a:xfrm>
            <a:off x="652405" y="4132647"/>
            <a:ext cx="3121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r"/>
            <a:r>
              <a:rPr lang="es-ES" sz="4000" b="1" i="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/>
              </a:rPr>
              <a:t>16</a:t>
            </a:r>
          </a:p>
          <a:p>
            <a:pPr algn="r"/>
            <a:r>
              <a:rPr lang="es-ES" sz="2400" i="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/>
              </a:rPr>
              <a:t>OBRAS EN EJECUCIÓN</a:t>
            </a:r>
            <a:endParaRPr lang="es-ES" sz="4000" i="0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503A0C74-B951-47C9-A56D-DD5B94E2AE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" r="4369" b="9801"/>
          <a:stretch/>
        </p:blipFill>
        <p:spPr>
          <a:xfrm>
            <a:off x="6196849" y="1489609"/>
            <a:ext cx="2744284" cy="1827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4" name="5 Rectángulo">
            <a:extLst>
              <a:ext uri="{FF2B5EF4-FFF2-40B4-BE49-F238E27FC236}">
                <a16:creationId xmlns:a16="http://schemas.microsoft.com/office/drawing/2014/main" xmlns="" id="{1C33D868-DCD1-454C-AB23-484528646B4A}"/>
              </a:ext>
            </a:extLst>
          </p:cNvPr>
          <p:cNvSpPr/>
          <p:nvPr/>
        </p:nvSpPr>
        <p:spPr>
          <a:xfrm>
            <a:off x="6196848" y="2902953"/>
            <a:ext cx="2744284" cy="664012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s-BO" sz="11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CONST. ASFALTO FLEXIBLE AV. </a:t>
            </a:r>
            <a:r>
              <a:rPr lang="es-BO" sz="1100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CHILCANI</a:t>
            </a:r>
            <a:r>
              <a:rPr lang="es-BO" sz="11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(AV. SANTA FE-APROXIMACIÓN AEROPUERTO)</a:t>
            </a:r>
          </a:p>
        </p:txBody>
      </p:sp>
      <p:sp>
        <p:nvSpPr>
          <p:cNvPr id="17" name="5 Rectángulo">
            <a:extLst>
              <a:ext uri="{FF2B5EF4-FFF2-40B4-BE49-F238E27FC236}">
                <a16:creationId xmlns:a16="http://schemas.microsoft.com/office/drawing/2014/main" xmlns="" id="{21A7DACF-6B7B-497A-9F5B-EFFBEB72AAE8}"/>
              </a:ext>
            </a:extLst>
          </p:cNvPr>
          <p:cNvSpPr/>
          <p:nvPr/>
        </p:nvSpPr>
        <p:spPr>
          <a:xfrm>
            <a:off x="835133" y="2996248"/>
            <a:ext cx="2909463" cy="476726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BO" sz="11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CONST</a:t>
            </a:r>
            <a:r>
              <a:rPr lang="es-BO" sz="1100" b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ENLOSETADO</a:t>
            </a:r>
            <a:r>
              <a:rPr lang="es-BO" sz="11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AV</a:t>
            </a:r>
            <a:r>
              <a:rPr lang="es-BO" sz="1100" b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POMAMAYA</a:t>
            </a:r>
            <a:endParaRPr lang="es-BO" sz="11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5 Rectángulo">
            <a:extLst>
              <a:ext uri="{FF2B5EF4-FFF2-40B4-BE49-F238E27FC236}">
                <a16:creationId xmlns:a16="http://schemas.microsoft.com/office/drawing/2014/main" xmlns="" id="{BDE582CF-9899-4CAF-AE91-AB08329F36E3}"/>
              </a:ext>
            </a:extLst>
          </p:cNvPr>
          <p:cNvSpPr/>
          <p:nvPr/>
        </p:nvSpPr>
        <p:spPr>
          <a:xfrm>
            <a:off x="3773554" y="4929720"/>
            <a:ext cx="2379460" cy="476726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BO" sz="11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CONST. TERMINAL METROPOLITANA EL ALTO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92DE7209-4BDE-467F-92ED-0B700BC130CC}"/>
              </a:ext>
            </a:extLst>
          </p:cNvPr>
          <p:cNvSpPr/>
          <p:nvPr/>
        </p:nvSpPr>
        <p:spPr>
          <a:xfrm>
            <a:off x="4380634" y="296147"/>
            <a:ext cx="4366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OBRAS DISTRITALES</a:t>
            </a:r>
          </a:p>
        </p:txBody>
      </p:sp>
    </p:spTree>
    <p:extLst>
      <p:ext uri="{BB962C8B-B14F-4D97-AF65-F5344CB8AC3E}">
        <p14:creationId xmlns:p14="http://schemas.microsoft.com/office/powerpoint/2010/main" val="1633338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F42C5F01-A325-4D1A-82E5-226B11725EC4}"/>
              </a:ext>
            </a:extLst>
          </p:cNvPr>
          <p:cNvSpPr/>
          <p:nvPr/>
        </p:nvSpPr>
        <p:spPr>
          <a:xfrm>
            <a:off x="2573465" y="72773"/>
            <a:ext cx="57916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EJECUCIÓN PRESUPUESTARIA</a:t>
            </a:r>
          </a:p>
          <a:p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COMPARATIVA </a:t>
            </a:r>
            <a:endParaRPr lang="es-ES" sz="3600" dirty="0">
              <a:solidFill>
                <a:srgbClr val="C00000"/>
              </a:solidFill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2815674"/>
              </p:ext>
            </p:extLst>
          </p:nvPr>
        </p:nvGraphicFramePr>
        <p:xfrm>
          <a:off x="284375" y="1273102"/>
          <a:ext cx="8303740" cy="393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8183B68F-B05E-44DA-B2A4-C2BE06C779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044" t="62552" r="5694" b="32247"/>
          <a:stretch/>
        </p:blipFill>
        <p:spPr>
          <a:xfrm>
            <a:off x="7856113" y="4829577"/>
            <a:ext cx="732002" cy="54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186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4572000" y="830233"/>
            <a:ext cx="4009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GESTIÓN DE CAMINOS VECINALES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806" y="5066256"/>
            <a:ext cx="2199512" cy="1460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3342358" y="1607261"/>
            <a:ext cx="56197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103</a:t>
            </a:r>
            <a:r>
              <a:rPr kumimoji="0" lang="es-ES" sz="4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3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OBRAS EJECUTADAS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1821522" y="3378747"/>
            <a:ext cx="5799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INVERSIÓN</a:t>
            </a:r>
          </a:p>
          <a:p>
            <a:pPr lvl="0" algn="ctr">
              <a:defRPr/>
            </a:pPr>
            <a:r>
              <a:rPr lang="es-ES" sz="3600" b="1" dirty="0">
                <a:solidFill>
                  <a:srgbClr val="002060"/>
                </a:solidFill>
                <a:effectLst/>
              </a:rPr>
              <a:t> Bs. 27.162.219,59</a:t>
            </a:r>
            <a:endParaRPr kumimoji="0" lang="es-ES" sz="3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365" y="3506751"/>
            <a:ext cx="2114613" cy="14684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3778" y="5066256"/>
            <a:ext cx="1749060" cy="1460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36" y="1598235"/>
            <a:ext cx="2639370" cy="17530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2399" y="2435717"/>
            <a:ext cx="2494015" cy="1605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5139" y="4600850"/>
            <a:ext cx="2681276" cy="1780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2722" y="4528113"/>
            <a:ext cx="1058061" cy="19990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xmlns="" id="{40151EDD-36E1-41E7-B0A9-55C450FA7577}"/>
              </a:ext>
            </a:extLst>
          </p:cNvPr>
          <p:cNvSpPr/>
          <p:nvPr/>
        </p:nvSpPr>
        <p:spPr>
          <a:xfrm>
            <a:off x="4098308" y="304298"/>
            <a:ext cx="4366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OBRAS MUNICIPALES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1A999752-83DA-4F79-933D-58A7876693AE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39291DA8-C8A7-49E8-A2D5-8C3340861ED5}"/>
              </a:ext>
            </a:extLst>
          </p:cNvPr>
          <p:cNvSpPr txBox="1"/>
          <p:nvPr/>
        </p:nvSpPr>
        <p:spPr>
          <a:xfrm>
            <a:off x="7673933" y="6308353"/>
            <a:ext cx="1644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</a:rPr>
              <a:t>FUENTE: </a:t>
            </a:r>
            <a:r>
              <a:rPr lang="es-ES" sz="1200" dirty="0" err="1">
                <a:solidFill>
                  <a:schemeClr val="bg1">
                    <a:lumMod val="75000"/>
                  </a:schemeClr>
                </a:solidFill>
                <a:latin typeface="Calibri" panose="020F0502020204030204"/>
              </a:rPr>
              <a:t>D.P.I.P</a:t>
            </a:r>
            <a:r>
              <a:rPr lang="es-ES" sz="1200" dirty="0">
                <a:solidFill>
                  <a:schemeClr val="bg1">
                    <a:lumMod val="75000"/>
                  </a:schemeClr>
                </a:solidFill>
                <a:latin typeface="Calibri" panose="020F0502020204030204"/>
              </a:rPr>
              <a:t>.</a:t>
            </a:r>
            <a:endParaRPr kumimoji="0" lang="es-ES" sz="2000" b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644587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0D722771-C38F-4CC7-9043-B513E85B1289}"/>
              </a:ext>
            </a:extLst>
          </p:cNvPr>
          <p:cNvSpPr/>
          <p:nvPr/>
        </p:nvSpPr>
        <p:spPr>
          <a:xfrm>
            <a:off x="499432" y="2702842"/>
            <a:ext cx="85096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SUB ALCALDIAS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DISTRITOS MUNICIPALES</a:t>
            </a:r>
            <a:endParaRPr kumimoji="0" lang="es-E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D4C71C66-4843-4235-B42D-483A8E9C6E40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FEE100"/>
                </a:solidFill>
                <a:latin typeface="Broadway" panose="04040905080B02020502" pitchFamily="82" charset="0"/>
              </a:rPr>
              <a:t>CIUDAD MODERNA</a:t>
            </a:r>
            <a:endParaRPr lang="es-ES" sz="4000" dirty="0">
              <a:solidFill>
                <a:srgbClr val="FEE100"/>
              </a:solidFill>
              <a:latin typeface="Broadway" panose="04040905080B02020502" pitchFamily="8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334FFD5B-33C8-4EBB-B052-23B80CFFF789}"/>
              </a:ext>
            </a:extLst>
          </p:cNvPr>
          <p:cNvSpPr txBox="1"/>
          <p:nvPr/>
        </p:nvSpPr>
        <p:spPr>
          <a:xfrm>
            <a:off x="1869404" y="1404127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BC0FA519-6130-4097-BB9F-CEBCEE0C08B9}"/>
              </a:ext>
            </a:extLst>
          </p:cNvPr>
          <p:cNvSpPr txBox="1"/>
          <p:nvPr/>
        </p:nvSpPr>
        <p:spPr>
          <a:xfrm>
            <a:off x="1532046" y="980565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1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D9AD77F6-F3D0-425F-826D-BE089C69228E}"/>
              </a:ext>
            </a:extLst>
          </p:cNvPr>
          <p:cNvSpPr txBox="1"/>
          <p:nvPr/>
        </p:nvSpPr>
        <p:spPr>
          <a:xfrm>
            <a:off x="5205545" y="1400296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1A23533C-606B-455C-842F-3CE2C3DCECC2}"/>
              </a:ext>
            </a:extLst>
          </p:cNvPr>
          <p:cNvSpPr txBox="1"/>
          <p:nvPr/>
        </p:nvSpPr>
        <p:spPr>
          <a:xfrm>
            <a:off x="3565892" y="1824204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139D685B-4AC9-4A28-A83B-81AC423A813E}"/>
              </a:ext>
            </a:extLst>
          </p:cNvPr>
          <p:cNvSpPr txBox="1"/>
          <p:nvPr/>
        </p:nvSpPr>
        <p:spPr>
          <a:xfrm>
            <a:off x="5775893" y="1009446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5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E08050E1-1FAE-42AD-833F-F93F21C53091}"/>
              </a:ext>
            </a:extLst>
          </p:cNvPr>
          <p:cNvSpPr txBox="1"/>
          <p:nvPr/>
        </p:nvSpPr>
        <p:spPr>
          <a:xfrm>
            <a:off x="1801516" y="2240495"/>
            <a:ext cx="2358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6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F334E941-AA95-444A-9EE8-690160360319}"/>
              </a:ext>
            </a:extLst>
          </p:cNvPr>
          <p:cNvSpPr txBox="1"/>
          <p:nvPr/>
        </p:nvSpPr>
        <p:spPr>
          <a:xfrm>
            <a:off x="5205545" y="2275163"/>
            <a:ext cx="230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7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73A60B57-3DC7-4157-9C09-3F1C7F0DEEEE}"/>
              </a:ext>
            </a:extLst>
          </p:cNvPr>
          <p:cNvSpPr txBox="1"/>
          <p:nvPr/>
        </p:nvSpPr>
        <p:spPr>
          <a:xfrm>
            <a:off x="1348451" y="4330849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8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7D56D256-3FB1-45D6-AD64-20944C74A1A8}"/>
              </a:ext>
            </a:extLst>
          </p:cNvPr>
          <p:cNvSpPr txBox="1"/>
          <p:nvPr/>
        </p:nvSpPr>
        <p:spPr>
          <a:xfrm>
            <a:off x="3368484" y="4707349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9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36E23449-B87E-4AC5-B54A-9769AA625C48}"/>
              </a:ext>
            </a:extLst>
          </p:cNvPr>
          <p:cNvSpPr txBox="1"/>
          <p:nvPr/>
        </p:nvSpPr>
        <p:spPr>
          <a:xfrm>
            <a:off x="5619761" y="4353812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10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AFFC0D4B-4104-4A12-A741-63F0A1BE5DF1}"/>
              </a:ext>
            </a:extLst>
          </p:cNvPr>
          <p:cNvSpPr txBox="1"/>
          <p:nvPr/>
        </p:nvSpPr>
        <p:spPr>
          <a:xfrm>
            <a:off x="5084301" y="5146460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11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254E2B2C-9D6B-4D2A-8218-AE613E117D3E}"/>
              </a:ext>
            </a:extLst>
          </p:cNvPr>
          <p:cNvSpPr txBox="1"/>
          <p:nvPr/>
        </p:nvSpPr>
        <p:spPr>
          <a:xfrm>
            <a:off x="4581276" y="5708599"/>
            <a:ext cx="2462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12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FC413BB0-EFFD-453C-B24B-25AAECBFD3DB}"/>
              </a:ext>
            </a:extLst>
          </p:cNvPr>
          <p:cNvSpPr txBox="1"/>
          <p:nvPr/>
        </p:nvSpPr>
        <p:spPr>
          <a:xfrm>
            <a:off x="1585529" y="5145595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13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D7CB39A6-A047-4255-AFC6-6AA571B52DAE}"/>
              </a:ext>
            </a:extLst>
          </p:cNvPr>
          <p:cNvSpPr txBox="1"/>
          <p:nvPr/>
        </p:nvSpPr>
        <p:spPr>
          <a:xfrm>
            <a:off x="1908408" y="5737480"/>
            <a:ext cx="257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>
                <a:solidFill>
                  <a:srgbClr val="002060"/>
                </a:solidFill>
              </a:rPr>
              <a:t>DISTRITO MUNICIPAL 14</a:t>
            </a:r>
          </a:p>
        </p:txBody>
      </p:sp>
    </p:spTree>
    <p:extLst>
      <p:ext uri="{BB962C8B-B14F-4D97-AF65-F5344CB8AC3E}">
        <p14:creationId xmlns:p14="http://schemas.microsoft.com/office/powerpoint/2010/main" val="18929752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Tabla 68">
            <a:extLst>
              <a:ext uri="{FF2B5EF4-FFF2-40B4-BE49-F238E27FC236}">
                <a16:creationId xmlns:a16="http://schemas.microsoft.com/office/drawing/2014/main" xmlns="" id="{5E7903F7-F257-4C32-AAA5-B88A9EB21CA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514600" y="341675"/>
          <a:ext cx="5575300" cy="579120"/>
        </p:xfrm>
        <a:graphic>
          <a:graphicData uri="http://schemas.openxmlformats.org/drawingml/2006/table">
            <a:tbl>
              <a:tblPr/>
              <a:tblGrid>
                <a:gridCol w="557530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0" dirty="0">
                          <a:solidFill>
                            <a:srgbClr val="C00000"/>
                          </a:solidFill>
                          <a:effectLst/>
                          <a:latin typeface="Arial Black" panose="020B0A04020102020204" pitchFamily="34" charset="0"/>
                        </a:rPr>
                        <a:t>DISTRITO MUNICIPAL 1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4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BB554729-505A-40BF-949F-A9A2BB69DE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16"/>
          <a:stretch/>
        </p:blipFill>
        <p:spPr>
          <a:xfrm>
            <a:off x="0" y="801342"/>
            <a:ext cx="9058276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553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A5C4D4C5-9C77-4C89-BCC0-71E7029BD2D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6601" y="210852"/>
          <a:ext cx="3136900" cy="4837695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167930">
                  <a:extLst>
                    <a:ext uri="{9D8B030D-6E8A-4147-A177-3AD203B41FA5}">
                      <a16:colId xmlns:a16="http://schemas.microsoft.com/office/drawing/2014/main" xmlns="" val="512324005"/>
                    </a:ext>
                  </a:extLst>
                </a:gridCol>
                <a:gridCol w="968970">
                  <a:extLst>
                    <a:ext uri="{9D8B030D-6E8A-4147-A177-3AD203B41FA5}">
                      <a16:colId xmlns:a16="http://schemas.microsoft.com/office/drawing/2014/main" xmlns="" val="3139621735"/>
                    </a:ext>
                  </a:extLst>
                </a:gridCol>
              </a:tblGrid>
              <a:tr h="46025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655060"/>
                  </a:ext>
                </a:extLst>
              </a:tr>
              <a:tr h="836803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PLAZAS Y PARQUES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0017906"/>
                  </a:ext>
                </a:extLst>
              </a:tr>
              <a:tr h="808120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URBANA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2529896"/>
                  </a:ext>
                </a:extLst>
              </a:tr>
              <a:tr h="910838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</a:t>
                      </a:r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VIAL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39365561"/>
                  </a:ext>
                </a:extLst>
              </a:tr>
              <a:tr h="910838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DEPORTIVA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61328843"/>
                  </a:ext>
                </a:extLst>
              </a:tr>
              <a:tr h="910838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EDUCATIVA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37486854"/>
                  </a:ext>
                </a:extLst>
              </a:tr>
            </a:tbl>
          </a:graphicData>
        </a:graphic>
      </p:graphicFrame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C455AB85-DBA6-4C29-97C5-D71A6E725E68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pic>
        <p:nvPicPr>
          <p:cNvPr id="16" name="Imagen 10">
            <a:extLst>
              <a:ext uri="{FF2B5EF4-FFF2-40B4-BE49-F238E27FC236}">
                <a16:creationId xmlns:a16="http://schemas.microsoft.com/office/drawing/2014/main" xmlns="" id="{5CC6DDD2-5441-4E36-92FC-6AF4C172278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058" y="210850"/>
            <a:ext cx="2181136" cy="1799336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0" name="Imagen 2">
            <a:extLst>
              <a:ext uri="{FF2B5EF4-FFF2-40B4-BE49-F238E27FC236}">
                <a16:creationId xmlns:a16="http://schemas.microsoft.com/office/drawing/2014/main" xmlns="" id="{BBC680E2-1663-413F-83E1-A5A9F17DB1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7999" y="1167459"/>
            <a:ext cx="2307224" cy="1748617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2" name="Imagen 9">
            <a:extLst>
              <a:ext uri="{FF2B5EF4-FFF2-40B4-BE49-F238E27FC236}">
                <a16:creationId xmlns:a16="http://schemas.microsoft.com/office/drawing/2014/main" xmlns="" id="{460B69E3-13A8-4D3E-B2D7-F2CEC4F534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759" y="2580429"/>
            <a:ext cx="2155507" cy="1748617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3" name="Imagen 10">
            <a:extLst>
              <a:ext uri="{FF2B5EF4-FFF2-40B4-BE49-F238E27FC236}">
                <a16:creationId xmlns:a16="http://schemas.microsoft.com/office/drawing/2014/main" xmlns="" id="{42F2F9F9-2BA9-4599-A8A1-58860B7D77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623856" y="3734315"/>
            <a:ext cx="2155508" cy="1859026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4" name="Imagen 16">
            <a:extLst>
              <a:ext uri="{FF2B5EF4-FFF2-40B4-BE49-F238E27FC236}">
                <a16:creationId xmlns:a16="http://schemas.microsoft.com/office/drawing/2014/main" xmlns="" id="{2671A20F-2803-4A5B-B8DB-01FC64C72E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759" y="4722031"/>
            <a:ext cx="2184436" cy="1748617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xmlns="" id="{0E6E9D68-4141-4834-9DAB-7AAE56DD0B6B}"/>
              </a:ext>
            </a:extLst>
          </p:cNvPr>
          <p:cNvSpPr/>
          <p:nvPr/>
        </p:nvSpPr>
        <p:spPr>
          <a:xfrm>
            <a:off x="4101758" y="1841849"/>
            <a:ext cx="2184436" cy="459700"/>
          </a:xfrm>
          <a:prstGeom prst="roundRect">
            <a:avLst/>
          </a:prstGeom>
          <a:solidFill>
            <a:srgbClr val="FFC000"/>
          </a:solidFill>
          <a:ln w="38100"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BO" sz="105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CALLE LOS JAZMINES TEJADA ALPACOMA BAJO</a:t>
            </a:r>
            <a:endParaRPr lang="en-US" sz="105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xmlns="" id="{34507893-DFD6-4017-B96F-9D6999A7EB52}"/>
              </a:ext>
            </a:extLst>
          </p:cNvPr>
          <p:cNvSpPr/>
          <p:nvPr/>
        </p:nvSpPr>
        <p:spPr>
          <a:xfrm>
            <a:off x="6547998" y="2771992"/>
            <a:ext cx="2307225" cy="459700"/>
          </a:xfrm>
          <a:prstGeom prst="roundRect">
            <a:avLst/>
          </a:prstGeom>
          <a:solidFill>
            <a:srgbClr val="FFC000"/>
          </a:solidFill>
          <a:ln w="38100"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BO" sz="105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AV. TORREZ EXALTACIÓN 2DA. SECCIÓN</a:t>
            </a:r>
            <a:endParaRPr lang="en-US" sz="105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xmlns="" id="{9C6F53CC-8BB9-4564-83DB-BFD27F5EB1D3}"/>
              </a:ext>
            </a:extLst>
          </p:cNvPr>
          <p:cNvSpPr/>
          <p:nvPr/>
        </p:nvSpPr>
        <p:spPr>
          <a:xfrm>
            <a:off x="4101758" y="4136266"/>
            <a:ext cx="2155508" cy="289441"/>
          </a:xfrm>
          <a:prstGeom prst="roundRect">
            <a:avLst/>
          </a:prstGeom>
          <a:solidFill>
            <a:srgbClr val="FFC000"/>
          </a:solidFill>
          <a:ln w="38100"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1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ZONA CHACARISMAL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xmlns="" id="{D3C3835E-D6F9-4541-8915-F9C1C1D12C1C}"/>
              </a:ext>
            </a:extLst>
          </p:cNvPr>
          <p:cNvSpPr/>
          <p:nvPr/>
        </p:nvSpPr>
        <p:spPr>
          <a:xfrm>
            <a:off x="4101759" y="6260424"/>
            <a:ext cx="2184436" cy="280928"/>
          </a:xfrm>
          <a:prstGeom prst="roundRect">
            <a:avLst/>
          </a:prstGeom>
          <a:solidFill>
            <a:srgbClr val="FFC000"/>
          </a:solidFill>
          <a:ln w="38100"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VILLA EXALTACION 3RA SECCIÓN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xmlns="" id="{87A5EBD9-D7D1-449D-A323-ACEBE1DCF069}"/>
              </a:ext>
            </a:extLst>
          </p:cNvPr>
          <p:cNvSpPr/>
          <p:nvPr/>
        </p:nvSpPr>
        <p:spPr>
          <a:xfrm>
            <a:off x="6623856" y="5428241"/>
            <a:ext cx="2155508" cy="638473"/>
          </a:xfrm>
          <a:prstGeom prst="roundRect">
            <a:avLst/>
          </a:prstGeom>
          <a:solidFill>
            <a:srgbClr val="FFC000"/>
          </a:solidFill>
          <a:ln w="38100"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U.E. ARMANDO ESCOBAR URIA C. SATELITE </a:t>
            </a:r>
          </a:p>
          <a:p>
            <a:pPr algn="ctr"/>
            <a:r>
              <a:rPr lang="en-US" sz="105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PLAN 482 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9FE99661-8158-44B3-915D-B57B71E18F8E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49 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34105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Tabla 127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20901" y="322489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2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129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693C3EF-8099-4958-9702-6DF41A116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10172700" cy="617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374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D74870AB-D308-42AF-8960-6D9B45E38CD0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6E180712-0C02-4045-88A3-4ED4AD11096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59693" y="237035"/>
          <a:ext cx="3107973" cy="4715966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147939">
                  <a:extLst>
                    <a:ext uri="{9D8B030D-6E8A-4147-A177-3AD203B41FA5}">
                      <a16:colId xmlns:a16="http://schemas.microsoft.com/office/drawing/2014/main" xmlns="" val="1881624969"/>
                    </a:ext>
                  </a:extLst>
                </a:gridCol>
                <a:gridCol w="960034">
                  <a:extLst>
                    <a:ext uri="{9D8B030D-6E8A-4147-A177-3AD203B41FA5}">
                      <a16:colId xmlns:a16="http://schemas.microsoft.com/office/drawing/2014/main" xmlns="" val="2453668088"/>
                    </a:ext>
                  </a:extLst>
                </a:gridCol>
              </a:tblGrid>
              <a:tr h="40488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7147039"/>
                  </a:ext>
                </a:extLst>
              </a:tr>
              <a:tr h="805223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PLAZAS Y PARQUES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4879487"/>
                  </a:ext>
                </a:extLst>
              </a:tr>
              <a:tr h="876465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</a:t>
                      </a:r>
                      <a:r>
                        <a:rPr lang="es-ES" sz="2000" b="1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VIAL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9967326"/>
                  </a:ext>
                </a:extLst>
              </a:tr>
              <a:tr h="876465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DEPORTIVA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74316691"/>
                  </a:ext>
                </a:extLst>
              </a:tr>
              <a:tr h="876465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EDUCATIVA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4942384"/>
                  </a:ext>
                </a:extLst>
              </a:tr>
              <a:tr h="876465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URBANA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90522362"/>
                  </a:ext>
                </a:extLst>
              </a:tr>
            </a:tbl>
          </a:graphicData>
        </a:graphic>
      </p:graphicFrame>
      <p:pic>
        <p:nvPicPr>
          <p:cNvPr id="25" name="Imagen 24" descr="E:\DCIM\101MSDCF\DSC07717.JPG">
            <a:extLst>
              <a:ext uri="{FF2B5EF4-FFF2-40B4-BE49-F238E27FC236}">
                <a16:creationId xmlns:a16="http://schemas.microsoft.com/office/drawing/2014/main" xmlns="" id="{89B88225-0C71-4F2E-94AE-5EB016A4E413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01595" y="2414031"/>
            <a:ext cx="2484346" cy="171447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xmlns="" id="{8A63A887-F72A-45D3-BB4E-D60DD9F80D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595" y="225244"/>
            <a:ext cx="2518304" cy="1657617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xmlns="" id="{4854D3DA-7A84-4DA0-91DA-2C2F026D1C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93041" y="4687522"/>
            <a:ext cx="2451629" cy="1666510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9"/>
          <a:stretch/>
        </p:blipFill>
        <p:spPr>
          <a:xfrm>
            <a:off x="6638244" y="3850072"/>
            <a:ext cx="2451630" cy="1843723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808" y="1473166"/>
            <a:ext cx="2420808" cy="178941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xmlns="" id="{14A534D0-F24A-494B-8240-BA6062271A10}"/>
              </a:ext>
            </a:extLst>
          </p:cNvPr>
          <p:cNvSpPr/>
          <p:nvPr/>
        </p:nvSpPr>
        <p:spPr>
          <a:xfrm>
            <a:off x="4018574" y="1729219"/>
            <a:ext cx="2484346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NUEVOS HORIZONTES III 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xmlns="" id="{A40C4C6E-B1F0-4548-A9C2-CCB736A85EEA}"/>
              </a:ext>
            </a:extLst>
          </p:cNvPr>
          <p:cNvSpPr/>
          <p:nvPr/>
        </p:nvSpPr>
        <p:spPr>
          <a:xfrm>
            <a:off x="6570046" y="5541395"/>
            <a:ext cx="2519828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U.E. VILLA EL CARMEN 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xmlns="" id="{D3ADF746-FDF2-46EF-A42E-229AF5341D57}"/>
              </a:ext>
            </a:extLst>
          </p:cNvPr>
          <p:cNvSpPr/>
          <p:nvPr/>
        </p:nvSpPr>
        <p:spPr>
          <a:xfrm>
            <a:off x="3984616" y="3988659"/>
            <a:ext cx="2518304" cy="51077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CANCHA MULTIPLE BOLIVIAR FORNO 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xmlns="" id="{307DF1E0-1309-4F69-BD5A-2C48A3F538FA}"/>
              </a:ext>
            </a:extLst>
          </p:cNvPr>
          <p:cNvSpPr/>
          <p:nvPr/>
        </p:nvSpPr>
        <p:spPr>
          <a:xfrm>
            <a:off x="6721057" y="3110184"/>
            <a:ext cx="2286004" cy="51077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AV. RAFAEL PABON ROSAS PAMPA INDUSTRIAL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xmlns="" id="{2149F992-F29F-4F79-8EE5-B5DBF313E433}"/>
              </a:ext>
            </a:extLst>
          </p:cNvPr>
          <p:cNvSpPr/>
          <p:nvPr/>
        </p:nvSpPr>
        <p:spPr>
          <a:xfrm>
            <a:off x="4018574" y="6223206"/>
            <a:ext cx="2426096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EL KENKO DISTRITO - 2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8FD812E1-B438-43BB-A361-066EA7FAADDA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9</a:t>
            </a:r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 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13265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Tabla 66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20901" y="322489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3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68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3ED49D5-215E-420F-8D5C-3B772A1BB9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824" b="5247"/>
          <a:stretch/>
        </p:blipFill>
        <p:spPr>
          <a:xfrm>
            <a:off x="0" y="600076"/>
            <a:ext cx="91440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13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628F35B2-75F9-4C2E-B4AF-73D9DB07E18A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xmlns="" id="{0340808B-E3F0-4961-B04D-139ECC3C8DD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18619" y="237038"/>
          <a:ext cx="3397781" cy="4811508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348226">
                  <a:extLst>
                    <a:ext uri="{9D8B030D-6E8A-4147-A177-3AD203B41FA5}">
                      <a16:colId xmlns:a16="http://schemas.microsoft.com/office/drawing/2014/main" xmlns="" val="1881624969"/>
                    </a:ext>
                  </a:extLst>
                </a:gridCol>
                <a:gridCol w="1049555">
                  <a:extLst>
                    <a:ext uri="{9D8B030D-6E8A-4147-A177-3AD203B41FA5}">
                      <a16:colId xmlns:a16="http://schemas.microsoft.com/office/drawing/2014/main" xmlns="" val="2453668088"/>
                    </a:ext>
                  </a:extLst>
                </a:gridCol>
              </a:tblGrid>
              <a:tr h="49007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7147039"/>
                  </a:ext>
                </a:extLst>
              </a:tr>
              <a:tr h="826097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PLAZAS Y PARQUES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4879487"/>
                  </a:ext>
                </a:extLst>
              </a:tr>
              <a:tr h="797780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URBANA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4784565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DEPORTIVA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9967326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VIAL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90522362"/>
                  </a:ext>
                </a:extLst>
              </a:tr>
              <a:tr h="89918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</a:t>
                      </a:r>
                      <a:r>
                        <a:rPr lang="es-ES" sz="200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EDUCATIVA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31176227"/>
                  </a:ext>
                </a:extLst>
              </a:tr>
            </a:tbl>
          </a:graphicData>
        </a:graphic>
      </p:graphicFrame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2D38A66B-2694-4604-A10B-CE10D4380F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0703" y="2722571"/>
            <a:ext cx="2306497" cy="140472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xmlns="" id="{D6D85C25-F39D-474F-988B-25ECB14D2A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4463" y="4859223"/>
            <a:ext cx="2088467" cy="139096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327" y="3954979"/>
            <a:ext cx="2059866" cy="140472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3" t="19704" b="7274"/>
          <a:stretch/>
        </p:blipFill>
        <p:spPr>
          <a:xfrm>
            <a:off x="4400703" y="451004"/>
            <a:ext cx="2284534" cy="1410085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2" name="Imagen 1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91502" y="1512172"/>
            <a:ext cx="2098721" cy="1367115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3" name="9 Rectángulo">
            <a:extLst>
              <a:ext uri="{FF2B5EF4-FFF2-40B4-BE49-F238E27FC236}">
                <a16:creationId xmlns:a16="http://schemas.microsoft.com/office/drawing/2014/main" xmlns="" id="{0BEBCBAD-D133-4EFD-B695-77DD5DD396C1}"/>
              </a:ext>
            </a:extLst>
          </p:cNvPr>
          <p:cNvSpPr/>
          <p:nvPr/>
        </p:nvSpPr>
        <p:spPr>
          <a:xfrm>
            <a:off x="4400703" y="1752528"/>
            <a:ext cx="2284534" cy="30646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SAN LUIS II CHARAPAQUI </a:t>
            </a:r>
            <a:endParaRPr lang="es-ES" sz="12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9 Rectángulo">
            <a:extLst>
              <a:ext uri="{FF2B5EF4-FFF2-40B4-BE49-F238E27FC236}">
                <a16:creationId xmlns:a16="http://schemas.microsoft.com/office/drawing/2014/main" xmlns="" id="{DDF9949F-7431-40C3-ACEC-943CB1EF1F1A}"/>
              </a:ext>
            </a:extLst>
          </p:cNvPr>
          <p:cNvSpPr/>
          <p:nvPr/>
        </p:nvSpPr>
        <p:spPr>
          <a:xfrm>
            <a:off x="6927326" y="2764987"/>
            <a:ext cx="2098721" cy="30646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CENTRO CULTURAL INTI</a:t>
            </a:r>
            <a:endParaRPr lang="es-ES" sz="12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9 Rectángulo">
            <a:extLst>
              <a:ext uri="{FF2B5EF4-FFF2-40B4-BE49-F238E27FC236}">
                <a16:creationId xmlns:a16="http://schemas.microsoft.com/office/drawing/2014/main" xmlns="" id="{4B02901D-771E-4B59-A4D9-9F92129F6F75}"/>
              </a:ext>
            </a:extLst>
          </p:cNvPr>
          <p:cNvSpPr/>
          <p:nvPr/>
        </p:nvSpPr>
        <p:spPr>
          <a:xfrm>
            <a:off x="4378740" y="4012995"/>
            <a:ext cx="2306497" cy="30646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NUEVA JERUSALEM</a:t>
            </a:r>
            <a:endParaRPr lang="es-ES" sz="12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9 Rectángulo">
            <a:extLst>
              <a:ext uri="{FF2B5EF4-FFF2-40B4-BE49-F238E27FC236}">
                <a16:creationId xmlns:a16="http://schemas.microsoft.com/office/drawing/2014/main" xmlns="" id="{A97D8D97-9268-45F9-8F08-9A0CB873EE7E}"/>
              </a:ext>
            </a:extLst>
          </p:cNvPr>
          <p:cNvSpPr/>
          <p:nvPr/>
        </p:nvSpPr>
        <p:spPr>
          <a:xfrm>
            <a:off x="4424462" y="6135887"/>
            <a:ext cx="2088468" cy="30646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CALLE "A“ </a:t>
            </a:r>
            <a:r>
              <a:rPr lang="es-ES_tradnl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– LOS SAUCES </a:t>
            </a:r>
            <a:endParaRPr lang="es-ES" sz="12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9 Rectángulo">
            <a:extLst>
              <a:ext uri="{FF2B5EF4-FFF2-40B4-BE49-F238E27FC236}">
                <a16:creationId xmlns:a16="http://schemas.microsoft.com/office/drawing/2014/main" xmlns="" id="{1E65848B-6207-4784-BACD-658020664D0F}"/>
              </a:ext>
            </a:extLst>
          </p:cNvPr>
          <p:cNvSpPr/>
          <p:nvPr/>
        </p:nvSpPr>
        <p:spPr>
          <a:xfrm>
            <a:off x="6927326" y="5251353"/>
            <a:ext cx="2059866" cy="715089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AULAS NIVEL PRIMARIA Y SECUNDARIA U.E. AYACUCHO</a:t>
            </a:r>
            <a:endParaRPr lang="es-ES" sz="12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xmlns="" id="{F11965E0-03FB-4712-AA73-C48F02D59622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92</a:t>
            </a:r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74402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Tabla 65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20901" y="322489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4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67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724E08E-A988-4712-B8E1-B687B83FFC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332" b="6225"/>
          <a:stretch/>
        </p:blipFill>
        <p:spPr>
          <a:xfrm>
            <a:off x="-1" y="1"/>
            <a:ext cx="9144001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445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B1EE3F95-D839-4836-8A59-596992EA399E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xmlns="" id="{162D1EA2-A3ED-43F6-A56D-8ABB381F54E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00660" y="237035"/>
          <a:ext cx="3202872" cy="4811508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213524">
                  <a:extLst>
                    <a:ext uri="{9D8B030D-6E8A-4147-A177-3AD203B41FA5}">
                      <a16:colId xmlns:a16="http://schemas.microsoft.com/office/drawing/2014/main" xmlns="" val="1881624969"/>
                    </a:ext>
                  </a:extLst>
                </a:gridCol>
                <a:gridCol w="989348">
                  <a:extLst>
                    <a:ext uri="{9D8B030D-6E8A-4147-A177-3AD203B41FA5}">
                      <a16:colId xmlns:a16="http://schemas.microsoft.com/office/drawing/2014/main" xmlns="" val="2453668088"/>
                    </a:ext>
                  </a:extLst>
                </a:gridCol>
              </a:tblGrid>
              <a:tr h="42968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7147039"/>
                  </a:ext>
                </a:extLst>
              </a:tr>
              <a:tr h="818437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PLAZAS Y PARQUES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4879487"/>
                  </a:ext>
                </a:extLst>
              </a:tr>
              <a:tr h="890847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</a:t>
                      </a:r>
                      <a:r>
                        <a:rPr lang="es-ES" sz="2000" b="1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VIAL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9967326"/>
                  </a:ext>
                </a:extLst>
              </a:tr>
              <a:tr h="890847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DEPORTIVA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74316691"/>
                  </a:ext>
                </a:extLst>
              </a:tr>
              <a:tr h="890847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EDUCATIVA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4942384"/>
                  </a:ext>
                </a:extLst>
              </a:tr>
              <a:tr h="890847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URBANA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90522362"/>
                  </a:ext>
                </a:extLst>
              </a:tr>
            </a:tbl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06F0C945-BCE2-4469-9033-35A9FAFE0E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194" y="2370557"/>
            <a:ext cx="2315601" cy="1389255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A6743570-9E49-4A4F-B3BF-7C3D82189D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865" y="4585035"/>
            <a:ext cx="2171226" cy="1395150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4AA4899-ABB5-4BCC-AF6C-0EA7E1A663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293" y="488940"/>
            <a:ext cx="2279315" cy="122959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51"/>
          <a:stretch/>
        </p:blipFill>
        <p:spPr>
          <a:xfrm>
            <a:off x="6709756" y="3942288"/>
            <a:ext cx="2294043" cy="1518543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270" y="1353599"/>
            <a:ext cx="2315601" cy="144518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xmlns="" id="{A398457F-E001-4E2C-ADF4-DD714F9C03E6}"/>
              </a:ext>
            </a:extLst>
          </p:cNvPr>
          <p:cNvSpPr/>
          <p:nvPr/>
        </p:nvSpPr>
        <p:spPr>
          <a:xfrm>
            <a:off x="6721837" y="2608287"/>
            <a:ext cx="2281961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ZONA:23 DE MARZO 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xmlns="" id="{29ED922F-FF1A-44A5-8B2B-98833D3294A8}"/>
              </a:ext>
            </a:extLst>
          </p:cNvPr>
          <p:cNvSpPr/>
          <p:nvPr/>
        </p:nvSpPr>
        <p:spPr>
          <a:xfrm>
            <a:off x="4240003" y="3594712"/>
            <a:ext cx="2294042" cy="51077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ZONA: 16 DE FEBRERO CONSTRUCTORES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xmlns="" id="{35EC5B47-1ED1-4E89-B77F-01D13F98D714}"/>
              </a:ext>
            </a:extLst>
          </p:cNvPr>
          <p:cNvSpPr/>
          <p:nvPr/>
        </p:nvSpPr>
        <p:spPr>
          <a:xfrm>
            <a:off x="4216523" y="1597699"/>
            <a:ext cx="2243414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ZONA:SAN FELIPE DE SEQUE 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xmlns="" id="{E6FA4EA5-870F-465A-A512-18377F70CF81}"/>
              </a:ext>
            </a:extLst>
          </p:cNvPr>
          <p:cNvSpPr/>
          <p:nvPr/>
        </p:nvSpPr>
        <p:spPr>
          <a:xfrm>
            <a:off x="4252594" y="5815085"/>
            <a:ext cx="2195897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ZONA:RIO SECO 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xmlns="" id="{81F2817C-E623-4933-853B-DB0F29E786FC}"/>
              </a:ext>
            </a:extLst>
          </p:cNvPr>
          <p:cNvSpPr/>
          <p:nvPr/>
        </p:nvSpPr>
        <p:spPr>
          <a:xfrm>
            <a:off x="6731000" y="5308431"/>
            <a:ext cx="2248070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ZONA:VILLA LIBERTAD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xmlns="" id="{CD3D66C7-8E1B-477B-8BA4-E3F5AB21ED0F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82 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2721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5FF48EC1-AE78-4AEC-8B03-60177C543062}"/>
              </a:ext>
            </a:extLst>
          </p:cNvPr>
          <p:cNvSpPr/>
          <p:nvPr/>
        </p:nvSpPr>
        <p:spPr>
          <a:xfrm>
            <a:off x="318052" y="248721"/>
            <a:ext cx="78501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EJECUCIÓN FÍSICO  PRESUPUESTARIA  </a:t>
            </a:r>
          </a:p>
          <a:p>
            <a:pPr algn="r"/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31 DE DICIEMBRE DE 2018  </a:t>
            </a:r>
            <a:endParaRPr lang="es-E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BC27EF1F-0F45-4C3B-9B95-7E6ACAA6BA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026288"/>
              </p:ext>
            </p:extLst>
          </p:nvPr>
        </p:nvGraphicFramePr>
        <p:xfrm>
          <a:off x="574721" y="1073426"/>
          <a:ext cx="7593496" cy="5102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081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" name="Tabla 75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20901" y="322489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5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77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F4B9048-B1CE-4879-8648-EEC15D3C0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4350"/>
            <a:ext cx="9144000" cy="634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74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E6102960-E164-4E39-B867-C85882DE4840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xmlns="" id="{51509DD8-D99A-4EAE-86C2-7ECA2E1B559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87400" y="237035"/>
          <a:ext cx="3137717" cy="4683437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182451">
                  <a:extLst>
                    <a:ext uri="{9D8B030D-6E8A-4147-A177-3AD203B41FA5}">
                      <a16:colId xmlns:a16="http://schemas.microsoft.com/office/drawing/2014/main" xmlns="" val="1881624969"/>
                    </a:ext>
                  </a:extLst>
                </a:gridCol>
                <a:gridCol w="955266">
                  <a:extLst>
                    <a:ext uri="{9D8B030D-6E8A-4147-A177-3AD203B41FA5}">
                      <a16:colId xmlns:a16="http://schemas.microsoft.com/office/drawing/2014/main" xmlns="" val="2453668088"/>
                    </a:ext>
                  </a:extLst>
                </a:gridCol>
              </a:tblGrid>
              <a:tr h="44626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7147039"/>
                  </a:ext>
                </a:extLst>
              </a:tr>
              <a:tr h="657704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PLAZAS Y PARQUES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4879487"/>
                  </a:ext>
                </a:extLst>
              </a:tr>
              <a:tr h="71589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VIAL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9967326"/>
                  </a:ext>
                </a:extLst>
              </a:tr>
              <a:tr h="71589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DEPORTIVA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20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74316691"/>
                  </a:ext>
                </a:extLst>
              </a:tr>
              <a:tr h="71589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EDUCATIVA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ES" sz="20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4942384"/>
                  </a:ext>
                </a:extLst>
              </a:tr>
              <a:tr h="71589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URBANA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90522362"/>
                  </a:ext>
                </a:extLst>
              </a:tr>
              <a:tr h="71589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PISOS DE ACERA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76111331-4D3C-4175-92AB-198B504225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2292" y="4704140"/>
            <a:ext cx="2038430" cy="145068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67C7A922-B7E8-45CD-AE92-09057B2718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085" y="2632666"/>
            <a:ext cx="2038430" cy="1450681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747B0D00-3832-4559-B85B-FF224AF9AB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292" y="551838"/>
            <a:ext cx="2010016" cy="147648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B96B33DA-7681-4E18-821A-69CCB9F691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607" y="916434"/>
            <a:ext cx="2141066" cy="1507021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6DCCC5D4-0759-4AAA-9D82-18E4D73305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364" y="2946991"/>
            <a:ext cx="2147309" cy="145068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FFB965FF-B252-40DC-AF6A-0215B32BFD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364" y="4920472"/>
            <a:ext cx="2108800" cy="161104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xmlns="" id="{2E8884E7-817C-4F14-BEF6-D6BE746AD87B}"/>
              </a:ext>
            </a:extLst>
          </p:cNvPr>
          <p:cNvSpPr/>
          <p:nvPr/>
        </p:nvSpPr>
        <p:spPr>
          <a:xfrm>
            <a:off x="4366499" y="1902576"/>
            <a:ext cx="2010016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ZONA: HUAYNA POTOSI 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xmlns="" id="{EC3E60AE-1F75-4C45-B948-A95E5071A94E}"/>
              </a:ext>
            </a:extLst>
          </p:cNvPr>
          <p:cNvSpPr/>
          <p:nvPr/>
        </p:nvSpPr>
        <p:spPr>
          <a:xfrm>
            <a:off x="4296130" y="3974049"/>
            <a:ext cx="2094592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ZONA: MERCURIO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xmlns="" id="{C0EEC8D1-900E-4D75-8CC6-330A1197F652}"/>
              </a:ext>
            </a:extLst>
          </p:cNvPr>
          <p:cNvSpPr/>
          <p:nvPr/>
        </p:nvSpPr>
        <p:spPr>
          <a:xfrm>
            <a:off x="4412282" y="6027822"/>
            <a:ext cx="1950026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ZONA: N. ASUNCION 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xmlns="" id="{BC7238BB-B3D9-4B1D-8344-A39EE9B45925}"/>
              </a:ext>
            </a:extLst>
          </p:cNvPr>
          <p:cNvSpPr/>
          <p:nvPr/>
        </p:nvSpPr>
        <p:spPr>
          <a:xfrm>
            <a:off x="6758629" y="2305332"/>
            <a:ext cx="2147309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ZONA: HUAYNA POTOSI 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xmlns="" id="{297B3C9F-D702-41CB-9EEE-23A933D156AB}"/>
              </a:ext>
            </a:extLst>
          </p:cNvPr>
          <p:cNvSpPr/>
          <p:nvPr/>
        </p:nvSpPr>
        <p:spPr>
          <a:xfrm>
            <a:off x="6740571" y="4270673"/>
            <a:ext cx="2094593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ZONA: HUAYNA POTOSI 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xmlns="" id="{BCEADB98-37D0-4E9A-A313-6C895DA79E6D}"/>
              </a:ext>
            </a:extLst>
          </p:cNvPr>
          <p:cNvSpPr/>
          <p:nvPr/>
        </p:nvSpPr>
        <p:spPr>
          <a:xfrm>
            <a:off x="6726365" y="6403615"/>
            <a:ext cx="2108800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ZONA: MARISCAL SUCRE 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xmlns="" id="{5F82F360-106D-47FB-B833-1E7924007401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89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12251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" name="Tabla 75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20901" y="322489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6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77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AA081E2-43BA-4B76-BDAA-AF6F64144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6750"/>
            <a:ext cx="9448800" cy="649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636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5E7F487D-AAB5-4D8E-BF81-F981553217F0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xmlns="" id="{4FF1BD20-5AEF-4082-9F10-302715916D2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69258" y="237036"/>
          <a:ext cx="3155860" cy="4811511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181034">
                  <a:extLst>
                    <a:ext uri="{9D8B030D-6E8A-4147-A177-3AD203B41FA5}">
                      <a16:colId xmlns:a16="http://schemas.microsoft.com/office/drawing/2014/main" xmlns="" val="1881624969"/>
                    </a:ext>
                  </a:extLst>
                </a:gridCol>
                <a:gridCol w="974826">
                  <a:extLst>
                    <a:ext uri="{9D8B030D-6E8A-4147-A177-3AD203B41FA5}">
                      <a16:colId xmlns:a16="http://schemas.microsoft.com/office/drawing/2014/main" xmlns="" val="2453668088"/>
                    </a:ext>
                  </a:extLst>
                </a:gridCol>
              </a:tblGrid>
              <a:tr h="374324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7147039"/>
                  </a:ext>
                </a:extLst>
              </a:tr>
              <a:tr h="702129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PLAZAS Y PARQUES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4879487"/>
                  </a:ext>
                </a:extLst>
              </a:tr>
              <a:tr h="67806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SOCIAL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4784565"/>
                  </a:ext>
                </a:extLst>
              </a:tr>
              <a:tr h="764249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VIAL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9967326"/>
                  </a:ext>
                </a:extLst>
              </a:tr>
              <a:tr h="764249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</a:t>
                      </a:r>
                      <a:r>
                        <a:rPr lang="es-ES" sz="200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DEPORTIVA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74316691"/>
                  </a:ext>
                </a:extLst>
              </a:tr>
              <a:tr h="764249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EDUCATIVA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4942384"/>
                  </a:ext>
                </a:extLst>
              </a:tr>
              <a:tr h="764249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URBANA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90522362"/>
                  </a:ext>
                </a:extLst>
              </a:tr>
            </a:tbl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732DC20E-CC2A-4CF7-896A-8EBC3F0E0C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5015" y="2187929"/>
            <a:ext cx="2087636" cy="167777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BB0DDD43-A908-4541-9FAE-31AC116883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834" y="189591"/>
            <a:ext cx="2156783" cy="159158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71" y="1124109"/>
            <a:ext cx="2303048" cy="1649296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58FD380A-1E4E-4449-8AC2-1E620E8EC5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632" y="4561650"/>
            <a:ext cx="2144505" cy="158292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0176" y="3393775"/>
            <a:ext cx="1549736" cy="2335750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xmlns="" id="{F0AC25D9-8ED7-43B2-A102-F9C59FACFF0A}"/>
              </a:ext>
            </a:extLst>
          </p:cNvPr>
          <p:cNvSpPr/>
          <p:nvPr/>
        </p:nvSpPr>
        <p:spPr>
          <a:xfrm>
            <a:off x="4173450" y="1627054"/>
            <a:ext cx="2150168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PARQUE INFANTIL 18 DE MAYO 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xmlns="" id="{DAB25A10-1F13-4ECD-A34E-592BC7A959B0}"/>
              </a:ext>
            </a:extLst>
          </p:cNvPr>
          <p:cNvSpPr/>
          <p:nvPr/>
        </p:nvSpPr>
        <p:spPr>
          <a:xfrm>
            <a:off x="4204756" y="3735081"/>
            <a:ext cx="2056492" cy="51077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C. ACHACHICALA  (DE C. COPAC. A AV. A.CASTILLO) 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xmlns="" id="{85811B42-5013-4C17-8592-79B666897C1F}"/>
              </a:ext>
            </a:extLst>
          </p:cNvPr>
          <p:cNvSpPr/>
          <p:nvPr/>
        </p:nvSpPr>
        <p:spPr>
          <a:xfrm>
            <a:off x="4146632" y="6013952"/>
            <a:ext cx="2144505" cy="51077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CENTRO INFANTIL MANITOS ALTO LIMA 1RA. SECCION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xmlns="" id="{D33B7A93-10B5-406B-8B00-F83B22D90E6C}"/>
              </a:ext>
            </a:extLst>
          </p:cNvPr>
          <p:cNvSpPr/>
          <p:nvPr/>
        </p:nvSpPr>
        <p:spPr>
          <a:xfrm>
            <a:off x="6689872" y="2642779"/>
            <a:ext cx="2303048" cy="51077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CANCHA U.E. HUYUSTUS REPUBLICA DE AUSTRIA 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xmlns="" id="{6D03F62A-7D6E-4850-8AAF-C9606CB62B05}"/>
              </a:ext>
            </a:extLst>
          </p:cNvPr>
          <p:cNvSpPr/>
          <p:nvPr/>
        </p:nvSpPr>
        <p:spPr>
          <a:xfrm>
            <a:off x="6657169" y="5222488"/>
            <a:ext cx="2335750" cy="51077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CALLE SANTA ROSA ALTO LA PORTADA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7B283440-5FCA-4A59-89D6-294A0097927A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50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25195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Tabla 66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20901" y="322489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7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68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417F005-5502-41F6-96E9-13B99B4F4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81051"/>
            <a:ext cx="9382125" cy="646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381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912D1015-3625-4262-BC95-201A0D20243A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xmlns="" id="{AA9128EC-B432-4594-8036-BC719A12FDB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79214" y="237035"/>
          <a:ext cx="3150235" cy="4834498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177146">
                  <a:extLst>
                    <a:ext uri="{9D8B030D-6E8A-4147-A177-3AD203B41FA5}">
                      <a16:colId xmlns:a16="http://schemas.microsoft.com/office/drawing/2014/main" xmlns="" val="1881624969"/>
                    </a:ext>
                  </a:extLst>
                </a:gridCol>
                <a:gridCol w="973089">
                  <a:extLst>
                    <a:ext uri="{9D8B030D-6E8A-4147-A177-3AD203B41FA5}">
                      <a16:colId xmlns:a16="http://schemas.microsoft.com/office/drawing/2014/main" xmlns="" val="2453668088"/>
                    </a:ext>
                  </a:extLst>
                </a:gridCol>
              </a:tblGrid>
              <a:tr h="38469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7147039"/>
                  </a:ext>
                </a:extLst>
              </a:tr>
              <a:tr h="70412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PLAZAS Y PARQUES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4879487"/>
                  </a:ext>
                </a:extLst>
              </a:tr>
              <a:tr h="679990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INFRAESTRUCTURA VIAL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4784565"/>
                  </a:ext>
                </a:extLst>
              </a:tr>
              <a:tr h="766422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INFRAESTRUCTURA</a:t>
                      </a:r>
                      <a:r>
                        <a:rPr lang="es-ES" sz="200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URBANA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9967326"/>
                  </a:ext>
                </a:extLst>
              </a:tr>
              <a:tr h="766422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DEPORTIVA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74316691"/>
                  </a:ext>
                </a:extLst>
              </a:tr>
              <a:tr h="766422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SOCIAL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4942384"/>
                  </a:ext>
                </a:extLst>
              </a:tr>
              <a:tr h="766422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EDUCATIVA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59633992"/>
                  </a:ext>
                </a:extLst>
              </a:tr>
            </a:tbl>
          </a:graphicData>
        </a:graphic>
      </p:graphicFrame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072228D0-C5E7-4C29-A0A3-3A32F0E6FE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450" y="2580478"/>
            <a:ext cx="2425584" cy="1466666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6DD541A0-4644-4110-A122-5161F52C9D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4439" y="361198"/>
            <a:ext cx="2425584" cy="169671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4029E45C-E16B-47A5-95D0-263CD2C2DA5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4933" y="4579912"/>
            <a:ext cx="2437790" cy="1569851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4152"/>
          <a:stretch/>
        </p:blipFill>
        <p:spPr>
          <a:xfrm>
            <a:off x="6714919" y="1385057"/>
            <a:ext cx="2264400" cy="1510856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919" y="3477975"/>
            <a:ext cx="2264400" cy="1445623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xmlns="" id="{8E79F31F-D3D3-489B-A111-500A12B883C6}"/>
              </a:ext>
            </a:extLst>
          </p:cNvPr>
          <p:cNvSpPr/>
          <p:nvPr/>
        </p:nvSpPr>
        <p:spPr>
          <a:xfrm>
            <a:off x="4173450" y="1810772"/>
            <a:ext cx="2396573" cy="27193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SAN LUIS 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xmlns="" id="{D0E4FD1F-EC6B-4379-BF93-FA59EACB52AF}"/>
              </a:ext>
            </a:extLst>
          </p:cNvPr>
          <p:cNvSpPr/>
          <p:nvPr/>
        </p:nvSpPr>
        <p:spPr>
          <a:xfrm>
            <a:off x="4173450" y="3810207"/>
            <a:ext cx="2396573" cy="25063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SAN ALBERTO 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xmlns="" id="{BA51D633-C2D5-4A07-9C30-16FC47F9B18B}"/>
              </a:ext>
            </a:extLst>
          </p:cNvPr>
          <p:cNvSpPr/>
          <p:nvPr/>
        </p:nvSpPr>
        <p:spPr>
          <a:xfrm>
            <a:off x="4154933" y="5902625"/>
            <a:ext cx="2437790" cy="35219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VILLANDRANI B 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xmlns="" id="{11ECAA42-2137-4E20-B7B6-3C457733A375}"/>
              </a:ext>
            </a:extLst>
          </p:cNvPr>
          <p:cNvSpPr/>
          <p:nvPr/>
        </p:nvSpPr>
        <p:spPr>
          <a:xfrm>
            <a:off x="6714919" y="2739793"/>
            <a:ext cx="2264400" cy="325709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EL PROGRESO 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xmlns="" id="{8CAFB786-D67B-4061-89D0-0F63FE8872AA}"/>
              </a:ext>
            </a:extLst>
          </p:cNvPr>
          <p:cNvSpPr/>
          <p:nvPr/>
        </p:nvSpPr>
        <p:spPr>
          <a:xfrm>
            <a:off x="6714919" y="4757347"/>
            <a:ext cx="2264400" cy="31418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KANTATI 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xmlns="" id="{3C8BDF05-9378-47D3-B35B-D63F25BF9720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174 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5914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" name="Tabla 151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11012" y="273050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8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153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4ABEC1C1-4BA2-44BE-96BB-E9B5086434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043" b="6674"/>
          <a:stretch/>
        </p:blipFill>
        <p:spPr>
          <a:xfrm>
            <a:off x="0" y="466725"/>
            <a:ext cx="9144000" cy="618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784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912D1015-3625-4262-BC95-201A0D20243A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xmlns="" id="{AA9128EC-B432-4594-8036-BC719A12FDB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26858" y="243534"/>
          <a:ext cx="3162338" cy="4729452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199289">
                  <a:extLst>
                    <a:ext uri="{9D8B030D-6E8A-4147-A177-3AD203B41FA5}">
                      <a16:colId xmlns:a16="http://schemas.microsoft.com/office/drawing/2014/main" xmlns="" val="1881624969"/>
                    </a:ext>
                  </a:extLst>
                </a:gridCol>
                <a:gridCol w="963049">
                  <a:extLst>
                    <a:ext uri="{9D8B030D-6E8A-4147-A177-3AD203B41FA5}">
                      <a16:colId xmlns:a16="http://schemas.microsoft.com/office/drawing/2014/main" xmlns="" val="2453668088"/>
                    </a:ext>
                  </a:extLst>
                </a:gridCol>
              </a:tblGrid>
              <a:tr h="39557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17147039"/>
                  </a:ext>
                </a:extLst>
              </a:tr>
              <a:tr h="557841">
                <a:tc>
                  <a:txBody>
                    <a:bodyPr/>
                    <a:lstStyle/>
                    <a:p>
                      <a:pPr marL="72000" lvl="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PLAZAS, PARQUES Y ÁREAS VERDES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4879487"/>
                  </a:ext>
                </a:extLst>
              </a:tr>
              <a:tr h="538720">
                <a:tc>
                  <a:txBody>
                    <a:bodyPr/>
                    <a:lstStyle/>
                    <a:p>
                      <a:pPr marL="72000" lvl="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INFRAESTRUCTURA VIAL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4784565"/>
                  </a:ext>
                </a:extLst>
              </a:tr>
              <a:tr h="607195">
                <a:tc>
                  <a:txBody>
                    <a:bodyPr/>
                    <a:lstStyle/>
                    <a:p>
                      <a:pPr marL="72000" lvl="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INFRAESTRUCTURA</a:t>
                      </a:r>
                      <a:r>
                        <a:rPr lang="es-ES" sz="2000" b="1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URBANA</a:t>
                      </a:r>
                      <a:endParaRPr lang="es-E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9967326"/>
                  </a:ext>
                </a:extLst>
              </a:tr>
              <a:tr h="607195">
                <a:tc>
                  <a:txBody>
                    <a:bodyPr/>
                    <a:lstStyle/>
                    <a:p>
                      <a:pPr marL="72000" lvl="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DEPORTIVA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74316691"/>
                  </a:ext>
                </a:extLst>
              </a:tr>
              <a:tr h="607195">
                <a:tc>
                  <a:txBody>
                    <a:bodyPr/>
                    <a:lstStyle/>
                    <a:p>
                      <a:pPr marL="72000" lvl="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EQUIPAMIENTO DE SALUD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4942384"/>
                  </a:ext>
                </a:extLst>
              </a:tr>
              <a:tr h="607195">
                <a:tc>
                  <a:txBody>
                    <a:bodyPr/>
                    <a:lstStyle/>
                    <a:p>
                      <a:pPr marL="72000" lvl="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CENTRO</a:t>
                      </a:r>
                    </a:p>
                    <a:p>
                      <a:pPr marL="72000" lvl="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EDUCATIVO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59633992"/>
                  </a:ext>
                </a:extLst>
              </a:tr>
              <a:tr h="607195">
                <a:tc>
                  <a:txBody>
                    <a:bodyPr/>
                    <a:lstStyle/>
                    <a:p>
                      <a:pPr marL="72000" lvl="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EDUCATIVA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29C6B2E2-A0A3-4C81-ACFE-0EB82DD4CC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264" y="1181277"/>
            <a:ext cx="2350987" cy="1600281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DD138A05-930A-4870-B6D7-ADAE02BBC9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263" y="3272671"/>
            <a:ext cx="2350987" cy="149897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86A58EDA-EECF-452E-95B3-2DE3C011F1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736" y="4455150"/>
            <a:ext cx="2350987" cy="152129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089C3FB3-A125-40E6-9354-C1DF0A3BE1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8" b="22241"/>
          <a:stretch/>
        </p:blipFill>
        <p:spPr>
          <a:xfrm>
            <a:off x="4127966" y="2443950"/>
            <a:ext cx="2458529" cy="165744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C91551EE-6C71-4CF6-B24C-845E8C48C3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816" y="243533"/>
            <a:ext cx="2420679" cy="173788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D2A6271C-DA3C-4DF2-88EC-649FB5FB70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471" y="5262763"/>
            <a:ext cx="2390779" cy="1468237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xmlns="" id="{7480CADE-F020-46C0-ADBD-7D9CD8701672}"/>
              </a:ext>
            </a:extLst>
          </p:cNvPr>
          <p:cNvSpPr/>
          <p:nvPr/>
        </p:nvSpPr>
        <p:spPr>
          <a:xfrm>
            <a:off x="6740985" y="2524564"/>
            <a:ext cx="2350987" cy="3207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U.V.  D MERCEDES B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xmlns="" id="{7ADD5120-E52E-4131-9569-0EBA67421C77}"/>
              </a:ext>
            </a:extLst>
          </p:cNvPr>
          <p:cNvSpPr/>
          <p:nvPr/>
        </p:nvSpPr>
        <p:spPr>
          <a:xfrm>
            <a:off x="6725263" y="4528877"/>
            <a:ext cx="2335265" cy="3207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 LUIS SENKATA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xmlns="" id="{B9EE349C-9E4B-4116-AB56-6771D016176D}"/>
              </a:ext>
            </a:extLst>
          </p:cNvPr>
          <p:cNvSpPr/>
          <p:nvPr/>
        </p:nvSpPr>
        <p:spPr>
          <a:xfrm>
            <a:off x="4194436" y="5726760"/>
            <a:ext cx="2338287" cy="3207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DE SEPTIEMBRE</a:t>
            </a: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xmlns="" id="{C45E4F57-95AD-4016-9015-3CF47EDDF308}"/>
              </a:ext>
            </a:extLst>
          </p:cNvPr>
          <p:cNvSpPr/>
          <p:nvPr/>
        </p:nvSpPr>
        <p:spPr>
          <a:xfrm>
            <a:off x="4127965" y="3851708"/>
            <a:ext cx="2458528" cy="3207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 DE DICIEMBRE</a:t>
            </a:r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xmlns="" id="{72627FB3-4ACD-4650-AF35-18DCF46403A3}"/>
              </a:ext>
            </a:extLst>
          </p:cNvPr>
          <p:cNvSpPr/>
          <p:nvPr/>
        </p:nvSpPr>
        <p:spPr>
          <a:xfrm>
            <a:off x="6685471" y="6474007"/>
            <a:ext cx="2390779" cy="32079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U.E. SAN AGUSTIN</a:t>
            </a:r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xmlns="" id="{150EFAD5-CEDE-482A-8F15-02BF89BA25B1}"/>
              </a:ext>
            </a:extLst>
          </p:cNvPr>
          <p:cNvSpPr/>
          <p:nvPr/>
        </p:nvSpPr>
        <p:spPr>
          <a:xfrm>
            <a:off x="4173430" y="1731733"/>
            <a:ext cx="2420925" cy="30412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U.V. SANTOS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xmlns="" id="{317F28A1-027D-4D79-8D8F-951AD4425DE3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151 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49478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" name="Tabla 68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14846" y="271689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9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70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4AAC62A8-960D-4773-A95A-7F6E6CE8C3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65" b="8351"/>
          <a:stretch/>
        </p:blipFill>
        <p:spPr>
          <a:xfrm>
            <a:off x="0" y="647700"/>
            <a:ext cx="9144000" cy="600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282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A5C4D4C5-9C77-4C89-BCC0-71E7029BD2D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1033" y="210852"/>
          <a:ext cx="3123129" cy="4742148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158413">
                  <a:extLst>
                    <a:ext uri="{9D8B030D-6E8A-4147-A177-3AD203B41FA5}">
                      <a16:colId xmlns:a16="http://schemas.microsoft.com/office/drawing/2014/main" xmlns="" val="512324005"/>
                    </a:ext>
                  </a:extLst>
                </a:gridCol>
                <a:gridCol w="964716">
                  <a:extLst>
                    <a:ext uri="{9D8B030D-6E8A-4147-A177-3AD203B41FA5}">
                      <a16:colId xmlns:a16="http://schemas.microsoft.com/office/drawing/2014/main" xmlns="" val="3139621735"/>
                    </a:ext>
                  </a:extLst>
                </a:gridCol>
              </a:tblGrid>
              <a:tr h="490094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655060"/>
                  </a:ext>
                </a:extLst>
              </a:tr>
              <a:tr h="812834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EDUCATIVA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0017906"/>
                  </a:ext>
                </a:extLst>
              </a:tr>
              <a:tr h="784973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SISTEMA DE MICRORIEGO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2529896"/>
                  </a:ext>
                </a:extLst>
              </a:tr>
              <a:tr h="884749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DEPORTIVA</a:t>
                      </a:r>
                      <a:endParaRPr lang="es-ES" sz="2000" b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39365561"/>
                  </a:ext>
                </a:extLst>
              </a:tr>
              <a:tr h="884749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SEDE SOCIAL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37486854"/>
                  </a:ext>
                </a:extLst>
              </a:tr>
              <a:tr h="884749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SANIDAD ANIMAL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C455AB85-DBA6-4C29-97C5-D71A6E725E68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pic>
        <p:nvPicPr>
          <p:cNvPr id="10" name="Imagen 9" descr="C:\Users\WILSON\Desktop\FOTOS SEDE\IMG-20190204-WA000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757" y="4438171"/>
            <a:ext cx="2376243" cy="156543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706" y="2820294"/>
            <a:ext cx="2332296" cy="175522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2" name="Picture 5" descr="20160706_1808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747" y="1733770"/>
            <a:ext cx="2376243" cy="1592941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3706" y="453439"/>
            <a:ext cx="2313750" cy="1514383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707" y="5220887"/>
            <a:ext cx="2313750" cy="148406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xmlns="" id="{CC5697F2-F83E-474C-AB6B-6AFBCCBF8507}"/>
              </a:ext>
            </a:extLst>
          </p:cNvPr>
          <p:cNvSpPr/>
          <p:nvPr/>
        </p:nvSpPr>
        <p:spPr>
          <a:xfrm>
            <a:off x="4243705" y="1733770"/>
            <a:ext cx="2313751" cy="30377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ZONA POMAMAYA ALTA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xmlns="" id="{CC5697F2-F83E-474C-AB6B-6AFBCCBF8507}"/>
              </a:ext>
            </a:extLst>
          </p:cNvPr>
          <p:cNvSpPr/>
          <p:nvPr/>
        </p:nvSpPr>
        <p:spPr>
          <a:xfrm>
            <a:off x="6709747" y="3084963"/>
            <a:ext cx="2376243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POMAMAYA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xmlns="" id="{CC5697F2-F83E-474C-AB6B-6AFBCCBF8507}"/>
              </a:ext>
            </a:extLst>
          </p:cNvPr>
          <p:cNvSpPr/>
          <p:nvPr/>
        </p:nvSpPr>
        <p:spPr>
          <a:xfrm>
            <a:off x="4243705" y="4327417"/>
            <a:ext cx="2332297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POMAMAYA</a:t>
            </a: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xmlns="" id="{CC5697F2-F83E-474C-AB6B-6AFBCCBF8507}"/>
              </a:ext>
            </a:extLst>
          </p:cNvPr>
          <p:cNvSpPr/>
          <p:nvPr/>
        </p:nvSpPr>
        <p:spPr>
          <a:xfrm>
            <a:off x="6749212" y="5756110"/>
            <a:ext cx="2394788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POMAMAYA</a:t>
            </a:r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xmlns="" id="{CC5697F2-F83E-474C-AB6B-6AFBCCBF8507}"/>
              </a:ext>
            </a:extLst>
          </p:cNvPr>
          <p:cNvSpPr/>
          <p:nvPr/>
        </p:nvSpPr>
        <p:spPr>
          <a:xfrm>
            <a:off x="4225159" y="6458730"/>
            <a:ext cx="2332297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BO" sz="1200" b="1" dirty="0">
                <a:solidFill>
                  <a:schemeClr val="tx1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POMAMAYA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AFB24C30-C810-4CA0-8FEF-D70FFAAA599F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12 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3645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F2336D07-7A98-4903-9A66-DA6FAFBCF274}"/>
              </a:ext>
            </a:extLst>
          </p:cNvPr>
          <p:cNvSpPr/>
          <p:nvPr/>
        </p:nvSpPr>
        <p:spPr>
          <a:xfrm>
            <a:off x="-225681" y="214374"/>
            <a:ext cx="82131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EJECUCIÓN PRESUPUESTARIA </a:t>
            </a:r>
          </a:p>
          <a:p>
            <a:pPr algn="r"/>
            <a:r>
              <a:rPr lang="es-E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PILARES DE DESARROLLO 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xmlns="" id="{6E2545B5-0314-4496-ADE2-2E267140D2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053381"/>
              </p:ext>
            </p:extLst>
          </p:nvPr>
        </p:nvGraphicFramePr>
        <p:xfrm>
          <a:off x="326166" y="4664987"/>
          <a:ext cx="8471845" cy="1943151"/>
        </p:xfrm>
        <a:graphic>
          <a:graphicData uri="http://schemas.openxmlformats.org/drawingml/2006/table">
            <a:tbl>
              <a:tblPr firstRow="1" firstCol="1" lastRow="1">
                <a:tableStyleId>{ED083AE6-46FA-4A59-8FB0-9F97EB10719F}</a:tableStyleId>
              </a:tblPr>
              <a:tblGrid>
                <a:gridCol w="3788634">
                  <a:extLst>
                    <a:ext uri="{9D8B030D-6E8A-4147-A177-3AD203B41FA5}">
                      <a16:colId xmlns:a16="http://schemas.microsoft.com/office/drawing/2014/main" xmlns="" val="1234520006"/>
                    </a:ext>
                  </a:extLst>
                </a:gridCol>
                <a:gridCol w="2384854">
                  <a:extLst>
                    <a:ext uri="{9D8B030D-6E8A-4147-A177-3AD203B41FA5}">
                      <a16:colId xmlns:a16="http://schemas.microsoft.com/office/drawing/2014/main" xmlns="" val="7591374"/>
                    </a:ext>
                  </a:extLst>
                </a:gridCol>
                <a:gridCol w="2298357">
                  <a:extLst>
                    <a:ext uri="{9D8B030D-6E8A-4147-A177-3AD203B41FA5}">
                      <a16:colId xmlns:a16="http://schemas.microsoft.com/office/drawing/2014/main" xmlns="" val="2675215650"/>
                    </a:ext>
                  </a:extLst>
                </a:gridCol>
              </a:tblGrid>
              <a:tr h="33001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PILARES DE DESARROLLO</a:t>
                      </a:r>
                      <a:endParaRPr lang="es-ES" sz="20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PRESUPUESTO</a:t>
                      </a:r>
                      <a:endParaRPr lang="es-ES" sz="2000" b="1" i="0" u="none" strike="noStrike" dirty="0">
                        <a:solidFill>
                          <a:srgbClr val="002060"/>
                        </a:solidFill>
                        <a:effectLst/>
                        <a:latin typeface="ArC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EJECUCIÓN</a:t>
                      </a:r>
                      <a:endParaRPr lang="es-ES" sz="2000" b="1" i="0" u="none" strike="noStrike" dirty="0">
                        <a:solidFill>
                          <a:srgbClr val="002060"/>
                        </a:solidFill>
                        <a:effectLst/>
                        <a:latin typeface="ArC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37241241"/>
                  </a:ext>
                </a:extLst>
              </a:tr>
              <a:tr h="29801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EL ALTO, CIUDAD SEGURA</a:t>
                      </a:r>
                      <a:endParaRPr lang="es-E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0"/>
                            <a:lumOff val="100000"/>
                          </a:schemeClr>
                        </a:gs>
                        <a:gs pos="3000">
                          <a:schemeClr val="accent6">
                            <a:lumMod val="0"/>
                            <a:lumOff val="100000"/>
                          </a:schemeClr>
                        </a:gs>
                        <a:gs pos="100000">
                          <a:schemeClr val="accent6">
                            <a:lumMod val="10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es-E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512.131.118,77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6">
                            <a:lumMod val="0"/>
                            <a:lumOff val="100000"/>
                          </a:schemeClr>
                        </a:gs>
                        <a:gs pos="40000">
                          <a:schemeClr val="accent6">
                            <a:lumMod val="0"/>
                            <a:lumOff val="100000"/>
                          </a:schemeClr>
                        </a:gs>
                        <a:gs pos="79000">
                          <a:schemeClr val="accent6">
                            <a:lumMod val="100000"/>
                          </a:schemeClr>
                        </a:gs>
                      </a:gsLst>
                      <a:path path="circle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es-E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432.483.954,66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6">
                            <a:lumMod val="0"/>
                            <a:lumOff val="100000"/>
                          </a:schemeClr>
                        </a:gs>
                        <a:gs pos="33000">
                          <a:schemeClr val="accent6">
                            <a:lumMod val="0"/>
                            <a:lumOff val="100000"/>
                          </a:schemeClr>
                        </a:gs>
                        <a:gs pos="86000">
                          <a:schemeClr val="accent6">
                            <a:lumMod val="100000"/>
                          </a:schemeClr>
                        </a:gs>
                      </a:gsLst>
                      <a:path path="circle">
                        <a:fillToRect l="100000" t="10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645176953"/>
                  </a:ext>
                </a:extLst>
              </a:tr>
              <a:tr h="29801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EL ALTO, CIUDAD MODERNA</a:t>
                      </a:r>
                      <a:endParaRPr lang="es-E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7000"/>
                          </a:schemeClr>
                        </a:gs>
                        <a:gs pos="59000">
                          <a:schemeClr val="bg1"/>
                        </a:gs>
                        <a:gs pos="47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es-E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52.991.206,81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2">
                            <a:lumMod val="67000"/>
                          </a:schemeClr>
                        </a:gs>
                        <a:gs pos="59000">
                          <a:schemeClr val="bg1"/>
                        </a:gs>
                        <a:gs pos="47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es-E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43.248.643,00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2">
                            <a:lumMod val="67000"/>
                          </a:schemeClr>
                        </a:gs>
                        <a:gs pos="59000">
                          <a:schemeClr val="bg1"/>
                        </a:gs>
                        <a:gs pos="47000">
                          <a:schemeClr val="accent2">
                            <a:lumMod val="60000"/>
                            <a:lumOff val="40000"/>
                          </a:schemeClr>
                        </a:gs>
                      </a:gsLst>
                      <a:lin ang="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589862479"/>
                  </a:ext>
                </a:extLst>
              </a:tr>
              <a:tr h="29801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EL ALTO, CIUDAD DE OPORTUNIDADES</a:t>
                      </a:r>
                      <a:endParaRPr lang="es-E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35000">
                          <a:schemeClr val="accent1">
                            <a:lumMod val="0"/>
                            <a:lumOff val="100000"/>
                          </a:schemeClr>
                        </a:gs>
                        <a:gs pos="100000">
                          <a:schemeClr val="accent1">
                            <a:lumMod val="10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es-E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525.777.802,07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35000">
                          <a:schemeClr val="accent1">
                            <a:lumMod val="0"/>
                            <a:lumOff val="100000"/>
                          </a:schemeClr>
                        </a:gs>
                        <a:gs pos="100000">
                          <a:schemeClr val="accent1">
                            <a:lumMod val="100000"/>
                          </a:schemeClr>
                        </a:gs>
                      </a:gsLst>
                      <a:path path="circle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es-E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440.547.078,23</a:t>
                      </a:r>
                      <a:endParaRPr lang="es-ES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35000">
                          <a:schemeClr val="accent1">
                            <a:lumMod val="0"/>
                            <a:lumOff val="100000"/>
                          </a:schemeClr>
                        </a:gs>
                        <a:gs pos="100000">
                          <a:schemeClr val="accent1">
                            <a:lumMod val="100000"/>
                          </a:schemeClr>
                        </a:gs>
                      </a:gsLst>
                      <a:path path="circle">
                        <a:fillToRect l="100000" t="10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417066891"/>
                  </a:ext>
                </a:extLst>
              </a:tr>
              <a:tr h="32509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 ALTO, CON INSTITUCIONALIDAD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0"/>
                            <a:lumOff val="100000"/>
                          </a:schemeClr>
                        </a:gs>
                        <a:gs pos="35000">
                          <a:schemeClr val="accent4">
                            <a:lumMod val="0"/>
                            <a:lumOff val="100000"/>
                          </a:schemeClr>
                        </a:gs>
                        <a:gs pos="100000">
                          <a:schemeClr val="accent4">
                            <a:lumMod val="10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lvl="1" algn="r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634.108.177,27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4">
                            <a:lumMod val="0"/>
                            <a:lumOff val="100000"/>
                          </a:schemeClr>
                        </a:gs>
                        <a:gs pos="35000">
                          <a:schemeClr val="accent4">
                            <a:lumMod val="0"/>
                            <a:lumOff val="100000"/>
                          </a:schemeClr>
                        </a:gs>
                        <a:gs pos="100000">
                          <a:schemeClr val="accent4">
                            <a:lumMod val="100000"/>
                          </a:schemeClr>
                        </a:gs>
                      </a:gsLst>
                      <a:path path="circle">
                        <a:fillToRect l="100000" b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lvl="1" algn="r" fontAlgn="ctr"/>
                      <a:r>
                        <a:rPr lang="es-E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520.064.731,51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4">
                            <a:lumMod val="0"/>
                            <a:lumOff val="100000"/>
                          </a:schemeClr>
                        </a:gs>
                        <a:gs pos="35000">
                          <a:schemeClr val="accent4">
                            <a:lumMod val="0"/>
                            <a:lumOff val="100000"/>
                          </a:schemeClr>
                        </a:gs>
                        <a:gs pos="100000">
                          <a:schemeClr val="accent4">
                            <a:lumMod val="100000"/>
                          </a:schemeClr>
                        </a:gs>
                      </a:gsLst>
                      <a:path path="circle">
                        <a:fillToRect l="100000" b="10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921446012"/>
                  </a:ext>
                </a:extLst>
              </a:tr>
              <a:tr h="394015"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1" i="0" u="none" strike="noStrike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TOTAL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1" i="0" u="none" strike="noStrike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1.725.008.304,92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400" b="1" i="0" u="none" strike="noStrike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1.436.344.407,40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3549266"/>
                  </a:ext>
                </a:extLst>
              </a:tr>
            </a:tbl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CFDA1D81-4FAC-4632-8429-9B1D587C49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0931186"/>
              </p:ext>
            </p:extLst>
          </p:nvPr>
        </p:nvGraphicFramePr>
        <p:xfrm>
          <a:off x="326166" y="1112107"/>
          <a:ext cx="8471845" cy="3444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299284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" name="Tabla 105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20901" y="322489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10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107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sp>
        <p:nvSpPr>
          <p:cNvPr id="56" name="Freeform 410">
            <a:extLst>
              <a:ext uri="{FF2B5EF4-FFF2-40B4-BE49-F238E27FC236}">
                <a16:creationId xmlns:a16="http://schemas.microsoft.com/office/drawing/2014/main" xmlns="" id="{041D4F9B-63B6-4870-AEBB-0872BD8084E0}"/>
              </a:ext>
            </a:extLst>
          </p:cNvPr>
          <p:cNvSpPr>
            <a:spLocks/>
          </p:cNvSpPr>
          <p:nvPr/>
        </p:nvSpPr>
        <p:spPr bwMode="auto">
          <a:xfrm>
            <a:off x="5498335" y="6605321"/>
            <a:ext cx="225565" cy="252679"/>
          </a:xfrm>
          <a:custGeom>
            <a:avLst/>
            <a:gdLst>
              <a:gd name="T0" fmla="*/ 52 w 140"/>
              <a:gd name="T1" fmla="*/ 0 h 142"/>
              <a:gd name="T2" fmla="*/ 140 w 140"/>
              <a:gd name="T3" fmla="*/ 84 h 142"/>
              <a:gd name="T4" fmla="*/ 89 w 140"/>
              <a:gd name="T5" fmla="*/ 142 h 142"/>
              <a:gd name="T6" fmla="*/ 0 w 140"/>
              <a:gd name="T7" fmla="*/ 58 h 142"/>
              <a:gd name="T8" fmla="*/ 52 w 140"/>
              <a:gd name="T9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0" h="142">
                <a:moveTo>
                  <a:pt x="52" y="0"/>
                </a:moveTo>
                <a:lnTo>
                  <a:pt x="140" y="84"/>
                </a:lnTo>
                <a:lnTo>
                  <a:pt x="89" y="142"/>
                </a:lnTo>
                <a:lnTo>
                  <a:pt x="0" y="58"/>
                </a:lnTo>
                <a:lnTo>
                  <a:pt x="52" y="0"/>
                </a:lnTo>
                <a:close/>
              </a:path>
            </a:pathLst>
          </a:custGeom>
          <a:solidFill>
            <a:sysClr val="window" lastClr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BECED79-58BC-40CF-A3A1-F926BEC7C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5300"/>
            <a:ext cx="11214100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645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A5C4D4C5-9C77-4C89-BCC0-71E7029BD2D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57881" y="210850"/>
          <a:ext cx="3115619" cy="4802591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153223">
                  <a:extLst>
                    <a:ext uri="{9D8B030D-6E8A-4147-A177-3AD203B41FA5}">
                      <a16:colId xmlns:a16="http://schemas.microsoft.com/office/drawing/2014/main" xmlns="" val="512324005"/>
                    </a:ext>
                  </a:extLst>
                </a:gridCol>
                <a:gridCol w="962396">
                  <a:extLst>
                    <a:ext uri="{9D8B030D-6E8A-4147-A177-3AD203B41FA5}">
                      <a16:colId xmlns:a16="http://schemas.microsoft.com/office/drawing/2014/main" xmlns="" val="3139621735"/>
                    </a:ext>
                  </a:extLst>
                </a:gridCol>
              </a:tblGrid>
              <a:tr h="47440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655060"/>
                  </a:ext>
                </a:extLst>
              </a:tr>
              <a:tr h="104478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DEPORTIVA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0017906"/>
                  </a:ext>
                </a:extLst>
              </a:tr>
              <a:tr h="1008970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ENLOSETADO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2529896"/>
                  </a:ext>
                </a:extLst>
              </a:tr>
              <a:tr h="1137218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URBANA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39365561"/>
                  </a:ext>
                </a:extLst>
              </a:tr>
              <a:tr h="1137218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PARQUES, PLAZAS Y ÁREAS VERDES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37486854"/>
                  </a:ext>
                </a:extLst>
              </a:tr>
            </a:tbl>
          </a:graphicData>
        </a:graphic>
      </p:graphicFrame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C455AB85-DBA6-4C29-97C5-D71A6E725E68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D14A18B-375E-4E73-9A1F-AA7B576EE72A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917" y="469557"/>
            <a:ext cx="2475159" cy="167810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4177FA63-FC48-4BC6-BAD2-6102CC56EEC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144" y="2022702"/>
            <a:ext cx="2474975" cy="164270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9CC45176-40A1-4897-84CA-8A197B47633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917" y="3356016"/>
            <a:ext cx="2475159" cy="1771357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55DFDEF7-EB8A-400C-9BC2-54E160495F7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144" y="5013441"/>
            <a:ext cx="2474976" cy="165989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6E0DBF1C-D6B2-421F-8798-D4DD985806BA}"/>
              </a:ext>
            </a:extLst>
          </p:cNvPr>
          <p:cNvSpPr/>
          <p:nvPr/>
        </p:nvSpPr>
        <p:spPr>
          <a:xfrm>
            <a:off x="3968917" y="1897981"/>
            <a:ext cx="2475159" cy="2745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ARCOPATA – DISTRITO 10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F8FC9D95-B80D-465C-8EB1-344E2563FDD6}"/>
              </a:ext>
            </a:extLst>
          </p:cNvPr>
          <p:cNvSpPr/>
          <p:nvPr/>
        </p:nvSpPr>
        <p:spPr>
          <a:xfrm>
            <a:off x="6486144" y="3446604"/>
            <a:ext cx="2474975" cy="2745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ARCOPATA – DISTRITO 10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6E0DBF1C-D6B2-421F-8798-D4DD985806BA}"/>
              </a:ext>
            </a:extLst>
          </p:cNvPr>
          <p:cNvSpPr/>
          <p:nvPr/>
        </p:nvSpPr>
        <p:spPr>
          <a:xfrm>
            <a:off x="3968916" y="4998876"/>
            <a:ext cx="2475159" cy="2745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ARCOPATA – DISTRITO 10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F8FC9D95-B80D-465C-8EB1-344E2563FDD6}"/>
              </a:ext>
            </a:extLst>
          </p:cNvPr>
          <p:cNvSpPr/>
          <p:nvPr/>
        </p:nvSpPr>
        <p:spPr>
          <a:xfrm>
            <a:off x="6486143" y="6490484"/>
            <a:ext cx="2474975" cy="2745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ARCOPATA – DISTRITO 10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1BB58D5A-3FD0-4B9E-AB07-65D55F8274D8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9 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75039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Tabla 93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82801" y="322489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11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95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2C57CE1D-2840-41B4-9BA2-20EA73936E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r="2174" b="8852"/>
          <a:stretch/>
        </p:blipFill>
        <p:spPr>
          <a:xfrm>
            <a:off x="0" y="596900"/>
            <a:ext cx="9144000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4814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A5C4D4C5-9C77-4C89-BCC0-71E7029BD2D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1033" y="210850"/>
          <a:ext cx="3189251" cy="4531058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204110">
                  <a:extLst>
                    <a:ext uri="{9D8B030D-6E8A-4147-A177-3AD203B41FA5}">
                      <a16:colId xmlns:a16="http://schemas.microsoft.com/office/drawing/2014/main" xmlns="" val="512324005"/>
                    </a:ext>
                  </a:extLst>
                </a:gridCol>
                <a:gridCol w="985141">
                  <a:extLst>
                    <a:ext uri="{9D8B030D-6E8A-4147-A177-3AD203B41FA5}">
                      <a16:colId xmlns:a16="http://schemas.microsoft.com/office/drawing/2014/main" xmlns="" val="3139621735"/>
                    </a:ext>
                  </a:extLst>
                </a:gridCol>
              </a:tblGrid>
              <a:tr h="37823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655060"/>
                  </a:ext>
                </a:extLst>
              </a:tr>
              <a:tr h="1416646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URBANA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0017906"/>
                  </a:ext>
                </a:extLst>
              </a:tr>
              <a:tr h="1368088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ENLOSETADO</a:t>
                      </a:r>
                      <a:endParaRPr lang="es-ES" sz="2000" b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2529896"/>
                  </a:ext>
                </a:extLst>
              </a:tr>
              <a:tr h="1368088">
                <a:tc>
                  <a:txBody>
                    <a:bodyPr/>
                    <a:lstStyle/>
                    <a:p>
                      <a:pPr marL="7200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EDUCATIVA</a:t>
                      </a:r>
                    </a:p>
                    <a:p>
                      <a:pPr marL="72000" algn="l" fontAlgn="ctr"/>
                      <a:endParaRPr lang="es-ES" sz="2000" b="1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C455AB85-DBA6-4C29-97C5-D71A6E725E68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pic>
        <p:nvPicPr>
          <p:cNvPr id="4" name="Imagen 29" descr="F:\20180730_133404.jpg">
            <a:extLst>
              <a:ext uri="{FF2B5EF4-FFF2-40B4-BE49-F238E27FC236}">
                <a16:creationId xmlns:a16="http://schemas.microsoft.com/office/drawing/2014/main" xmlns="" id="{EFAD8587-2F62-4BF2-8595-5DDB8469723F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74912" y="633145"/>
            <a:ext cx="2523744" cy="176783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4" descr="G:\D-11\SADM-11_BAK 31-01-2019\2018 FOTOS\BAK_CAMARA NEGRA 31-01-2019\DSC00439.JPG">
            <a:extLst>
              <a:ext uri="{FF2B5EF4-FFF2-40B4-BE49-F238E27FC236}">
                <a16:creationId xmlns:a16="http://schemas.microsoft.com/office/drawing/2014/main" xmlns="" id="{1A92A658-EC7E-4091-93C5-134F779586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10014" y="2671579"/>
            <a:ext cx="2523744" cy="1799733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G:\D-11\SADM-11_BAK 23-07-2018\_2017 - MARTHA\2017_FOTOS OBRAS\3_PERFORACION DE POZO\ENTREGA DEFINITIVA\DSC03574.JPG">
            <a:extLst>
              <a:ext uri="{FF2B5EF4-FFF2-40B4-BE49-F238E27FC236}">
                <a16:creationId xmlns:a16="http://schemas.microsoft.com/office/drawing/2014/main" xmlns="" id="{BC1DCE89-D1A0-451B-8F7B-FDADD3494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284" y="4843508"/>
            <a:ext cx="1275616" cy="1530082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14 Imagen" descr="K:\D-11\_2018 - MARTHA\2018 FOTOS\1-Enlosetado TACACHIRA\DSCN4550.JPG">
            <a:extLst>
              <a:ext uri="{FF2B5EF4-FFF2-40B4-BE49-F238E27FC236}">
                <a16:creationId xmlns:a16="http://schemas.microsoft.com/office/drawing/2014/main" xmlns="" id="{BA639B4C-97E3-499B-A44E-5E4CA0232C96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2"/>
          <a:stretch/>
        </p:blipFill>
        <p:spPr bwMode="auto">
          <a:xfrm>
            <a:off x="5674912" y="4741907"/>
            <a:ext cx="2523744" cy="1774700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xmlns="" id="{5FB8919E-13D4-4BAD-B5CE-75866F6EB31C}"/>
              </a:ext>
            </a:extLst>
          </p:cNvPr>
          <p:cNvSpPr/>
          <p:nvPr/>
        </p:nvSpPr>
        <p:spPr>
          <a:xfrm>
            <a:off x="5674912" y="2251427"/>
            <a:ext cx="2523744" cy="30377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OCOMISTO</a:t>
            </a: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DISTRITO 11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xmlns="" id="{2DF33754-CB61-4571-94F2-538476E8F9B4}"/>
              </a:ext>
            </a:extLst>
          </p:cNvPr>
          <p:cNvSpPr/>
          <p:nvPr/>
        </p:nvSpPr>
        <p:spPr>
          <a:xfrm>
            <a:off x="4020284" y="6254588"/>
            <a:ext cx="1381625" cy="53943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TACACHIRA</a:t>
            </a: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DISTRITO 11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xmlns="" id="{01D54BF7-F79D-4C82-A567-39A89ABC4FBA}"/>
              </a:ext>
            </a:extLst>
          </p:cNvPr>
          <p:cNvSpPr/>
          <p:nvPr/>
        </p:nvSpPr>
        <p:spPr>
          <a:xfrm>
            <a:off x="5674912" y="6340573"/>
            <a:ext cx="2523744" cy="30377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TACACHIRA</a:t>
            </a: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DISTRITO 11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xmlns="" id="{01D54BF7-F79D-4C82-A567-39A89ABC4FBA}"/>
              </a:ext>
            </a:extLst>
          </p:cNvPr>
          <p:cNvSpPr/>
          <p:nvPr/>
        </p:nvSpPr>
        <p:spPr>
          <a:xfrm>
            <a:off x="4210014" y="4319752"/>
            <a:ext cx="2523744" cy="30377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TACACHIRA</a:t>
            </a:r>
            <a:r>
              <a:rPr lang="es-BO" sz="12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DISTRITO 11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10DC0618-6251-4B63-8D5B-15B1A6406EB4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 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07637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3" name="Tabla 192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53168" y="203956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12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194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820800F-88B3-485E-9685-2C6F9F2F1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3091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452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A5C4D4C5-9C77-4C89-BCC0-71E7029BD2D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1520" y="210850"/>
          <a:ext cx="3328416" cy="4750008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511512">
                  <a:extLst>
                    <a:ext uri="{9D8B030D-6E8A-4147-A177-3AD203B41FA5}">
                      <a16:colId xmlns:a16="http://schemas.microsoft.com/office/drawing/2014/main" xmlns="" val="512324005"/>
                    </a:ext>
                  </a:extLst>
                </a:gridCol>
                <a:gridCol w="816904">
                  <a:extLst>
                    <a:ext uri="{9D8B030D-6E8A-4147-A177-3AD203B41FA5}">
                      <a16:colId xmlns:a16="http://schemas.microsoft.com/office/drawing/2014/main" xmlns="" val="3139621735"/>
                    </a:ext>
                  </a:extLst>
                </a:gridCol>
              </a:tblGrid>
              <a:tr h="44948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4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655060"/>
                  </a:ext>
                </a:extLst>
              </a:tr>
              <a:tr h="822099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PLAZAS, PARQUES Y ÁREAS VERDES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0017906"/>
                  </a:ext>
                </a:extLst>
              </a:tr>
              <a:tr h="793920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VIAL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2529896"/>
                  </a:ext>
                </a:extLst>
              </a:tr>
              <a:tr h="89483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URBANA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39365561"/>
                  </a:ext>
                </a:extLst>
              </a:tr>
              <a:tr h="89483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DEPORTIVA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61328843"/>
                  </a:ext>
                </a:extLst>
              </a:tr>
              <a:tr h="894834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EDUCATIVA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37486854"/>
                  </a:ext>
                </a:extLst>
              </a:tr>
            </a:tbl>
          </a:graphicData>
        </a:graphic>
      </p:graphicFrame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C455AB85-DBA6-4C29-97C5-D71A6E725E68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pic>
        <p:nvPicPr>
          <p:cNvPr id="6" name="Picture 2" descr="C:\Users\lupe\Desktop\OBRAS ARQ MARCE\20180911_161706.jpg">
            <a:extLst>
              <a:ext uri="{FF2B5EF4-FFF2-40B4-BE49-F238E27FC236}">
                <a16:creationId xmlns:a16="http://schemas.microsoft.com/office/drawing/2014/main" xmlns="" id="{5FA5AB73-F799-4D13-B15C-B5614108C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582" y="3992056"/>
            <a:ext cx="2574418" cy="179914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D:\MARCELA\del c\ARQ_NESTOR ZABALA\AULAS CHIJINI ALTO 2017\ABRIL 2018 252.jpg">
            <a:extLst>
              <a:ext uri="{FF2B5EF4-FFF2-40B4-BE49-F238E27FC236}">
                <a16:creationId xmlns:a16="http://schemas.microsoft.com/office/drawing/2014/main" xmlns="" id="{E02A443D-7A7B-47EC-A63B-AAD6BE29B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522" y="4960857"/>
            <a:ext cx="2224846" cy="1589367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56D59F5D-EDE0-4EEC-B0F7-5AE65CBFCA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33522" y="2565839"/>
            <a:ext cx="2262364" cy="162928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3" descr="D:\2019\SANTA MARIA PARQUE\20181127_111604.jpg">
            <a:extLst>
              <a:ext uri="{FF2B5EF4-FFF2-40B4-BE49-F238E27FC236}">
                <a16:creationId xmlns:a16="http://schemas.microsoft.com/office/drawing/2014/main" xmlns="" id="{3631FB77-15D4-4129-B1D3-86EE409E0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718" y="370567"/>
            <a:ext cx="2336162" cy="1494937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SAMD\Desktop\Fotos - Obras\2018\2018-foto\DSC_6872.JPG">
            <a:extLst>
              <a:ext uri="{FF2B5EF4-FFF2-40B4-BE49-F238E27FC236}">
                <a16:creationId xmlns:a16="http://schemas.microsoft.com/office/drawing/2014/main" xmlns="" id="{13E09507-6966-4C9C-89A4-C2D1A4D0E9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43379" y="1118034"/>
            <a:ext cx="2500621" cy="1629605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83">
            <a:extLst>
              <a:ext uri="{FF2B5EF4-FFF2-40B4-BE49-F238E27FC236}">
                <a16:creationId xmlns:a16="http://schemas.microsoft.com/office/drawing/2014/main" xmlns="" id="{59AE7B6B-6308-41BC-AAB7-F65C0568C103}"/>
              </a:ext>
            </a:extLst>
          </p:cNvPr>
          <p:cNvSpPr/>
          <p:nvPr/>
        </p:nvSpPr>
        <p:spPr>
          <a:xfrm>
            <a:off x="6569581" y="5574887"/>
            <a:ext cx="2574419" cy="30646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URB. FATRAVI</a:t>
            </a:r>
            <a:endParaRPr lang="en-US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Rectangle 83">
            <a:extLst>
              <a:ext uri="{FF2B5EF4-FFF2-40B4-BE49-F238E27FC236}">
                <a16:creationId xmlns:a16="http://schemas.microsoft.com/office/drawing/2014/main" xmlns="" id="{4C5CA03B-2108-4B68-96C0-2F1FBFC9AF56}"/>
              </a:ext>
            </a:extLst>
          </p:cNvPr>
          <p:cNvSpPr/>
          <p:nvPr/>
        </p:nvSpPr>
        <p:spPr>
          <a:xfrm>
            <a:off x="6643378" y="2501419"/>
            <a:ext cx="2500621" cy="306467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URB. LAS RETAMAS I</a:t>
            </a:r>
            <a:endParaRPr lang="en-US" sz="1200" b="1" dirty="0">
              <a:latin typeface="Arial Narrow" panose="020B0606020202030204" pitchFamily="34" charset="0"/>
            </a:endParaRPr>
          </a:p>
        </p:txBody>
      </p:sp>
      <p:sp>
        <p:nvSpPr>
          <p:cNvPr id="16" name="Rectangle 83">
            <a:extLst>
              <a:ext uri="{FF2B5EF4-FFF2-40B4-BE49-F238E27FC236}">
                <a16:creationId xmlns:a16="http://schemas.microsoft.com/office/drawing/2014/main" xmlns="" id="{4C5CA03B-2108-4B68-96C0-2F1FBFC9AF56}"/>
              </a:ext>
            </a:extLst>
          </p:cNvPr>
          <p:cNvSpPr/>
          <p:nvPr/>
        </p:nvSpPr>
        <p:spPr>
          <a:xfrm>
            <a:off x="4220718" y="6427114"/>
            <a:ext cx="2237650" cy="306467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URB. LAS RETAMAS I</a:t>
            </a:r>
            <a:endParaRPr lang="en-US" sz="1200" b="1" dirty="0">
              <a:latin typeface="Arial Narrow" panose="020B0606020202030204" pitchFamily="34" charset="0"/>
            </a:endParaRPr>
          </a:p>
        </p:txBody>
      </p:sp>
      <p:sp>
        <p:nvSpPr>
          <p:cNvPr id="17" name="Rectangle 83">
            <a:extLst>
              <a:ext uri="{FF2B5EF4-FFF2-40B4-BE49-F238E27FC236}">
                <a16:creationId xmlns:a16="http://schemas.microsoft.com/office/drawing/2014/main" xmlns="" id="{E94ECA39-2502-4450-A53B-648109D97B04}"/>
              </a:ext>
            </a:extLst>
          </p:cNvPr>
          <p:cNvSpPr/>
          <p:nvPr/>
        </p:nvSpPr>
        <p:spPr>
          <a:xfrm>
            <a:off x="4208361" y="1742393"/>
            <a:ext cx="2361220" cy="306467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URB. SANTA MARIA</a:t>
            </a:r>
            <a:endParaRPr lang="en-US" sz="1200" b="1" dirty="0">
              <a:latin typeface="Arial Narrow" panose="020B0606020202030204" pitchFamily="34" charset="0"/>
            </a:endParaRPr>
          </a:p>
        </p:txBody>
      </p:sp>
      <p:sp>
        <p:nvSpPr>
          <p:cNvPr id="18" name="Rectangle 83">
            <a:extLst>
              <a:ext uri="{FF2B5EF4-FFF2-40B4-BE49-F238E27FC236}">
                <a16:creationId xmlns:a16="http://schemas.microsoft.com/office/drawing/2014/main" xmlns="" id="{788A60BD-EADC-4724-A1E9-BDF1E2A1F0E8}"/>
              </a:ext>
            </a:extLst>
          </p:cNvPr>
          <p:cNvSpPr/>
          <p:nvPr/>
        </p:nvSpPr>
        <p:spPr>
          <a:xfrm>
            <a:off x="4208361" y="4072016"/>
            <a:ext cx="2314865" cy="306467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URB. INTI</a:t>
            </a:r>
            <a:endParaRPr lang="en-US" sz="1200" b="1" dirty="0">
              <a:latin typeface="Arial Narrow" panose="020B060602020203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50B44888-C361-40C8-9456-D40348FAE583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50 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13853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abla 48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20901" y="322489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13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50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4BA72F53-92FE-4B54-BB01-CF5F75906D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354" b="16952"/>
          <a:stretch/>
        </p:blipFill>
        <p:spPr>
          <a:xfrm>
            <a:off x="0" y="698501"/>
            <a:ext cx="9144000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51382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A5C4D4C5-9C77-4C89-BCC0-71E7029BD2D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1033" y="210851"/>
          <a:ext cx="3197360" cy="4627850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209714">
                  <a:extLst>
                    <a:ext uri="{9D8B030D-6E8A-4147-A177-3AD203B41FA5}">
                      <a16:colId xmlns:a16="http://schemas.microsoft.com/office/drawing/2014/main" xmlns="" val="512324005"/>
                    </a:ext>
                  </a:extLst>
                </a:gridCol>
                <a:gridCol w="987646">
                  <a:extLst>
                    <a:ext uri="{9D8B030D-6E8A-4147-A177-3AD203B41FA5}">
                      <a16:colId xmlns:a16="http://schemas.microsoft.com/office/drawing/2014/main" xmlns="" val="3139621735"/>
                    </a:ext>
                  </a:extLst>
                </a:gridCol>
              </a:tblGrid>
              <a:tr h="37203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655060"/>
                  </a:ext>
                </a:extLst>
              </a:tr>
              <a:tr h="1393430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SOCIAL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0017906"/>
                  </a:ext>
                </a:extLst>
              </a:tr>
              <a:tr h="1345669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INFRAESTRUCTURA DEPORTIVA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2529896"/>
                  </a:ext>
                </a:extLst>
              </a:tr>
              <a:tr h="1516713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EDUCATIVA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37486854"/>
                  </a:ext>
                </a:extLst>
              </a:tr>
            </a:tbl>
          </a:graphicData>
        </a:graphic>
      </p:graphicFrame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C455AB85-DBA6-4C29-97C5-D71A6E725E68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pic>
        <p:nvPicPr>
          <p:cNvPr id="6" name="Imagen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246" y="4646044"/>
            <a:ext cx="3203418" cy="1991607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687" y="2410379"/>
            <a:ext cx="3197360" cy="2058667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246" y="362778"/>
            <a:ext cx="3405463" cy="1870603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0" name="CuadroTexto 13"/>
          <p:cNvSpPr txBox="1"/>
          <p:nvPr/>
        </p:nvSpPr>
        <p:spPr>
          <a:xfrm>
            <a:off x="4116345" y="1987160"/>
            <a:ext cx="3393364" cy="306467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000">
                <a:solidFill>
                  <a:schemeClr val="tx1"/>
                </a:solidFill>
                <a:latin typeface="Bahnschrift" panose="020B0502040204020203" pitchFamily="34" charset="0"/>
                <a:ea typeface="Adobe Fan Heiti Std B" panose="020B0700000000000000" pitchFamily="34" charset="-128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CONST. CASA ARTESANAL </a:t>
            </a:r>
            <a:r>
              <a:rPr lang="es-ES" sz="12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MILLUNI</a:t>
            </a:r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 BAJO</a:t>
            </a:r>
          </a:p>
        </p:txBody>
      </p:sp>
      <p:sp>
        <p:nvSpPr>
          <p:cNvPr id="11" name="CuadroTexto 13"/>
          <p:cNvSpPr txBox="1"/>
          <p:nvPr/>
        </p:nvSpPr>
        <p:spPr>
          <a:xfrm>
            <a:off x="5776688" y="4142047"/>
            <a:ext cx="3197360" cy="510778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000">
                <a:solidFill>
                  <a:schemeClr val="tx1"/>
                </a:solidFill>
                <a:latin typeface="Bahnschrift" panose="020B0502040204020203" pitchFamily="34" charset="0"/>
                <a:ea typeface="Adobe Fan Heiti Std B" panose="020B0700000000000000" pitchFamily="34" charset="-128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CONST. </a:t>
            </a:r>
            <a:r>
              <a:rPr lang="es-ES" sz="12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GRADERIAS</a:t>
            </a:r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 EN CANCHA DE FUTBOL –EL INGENIO </a:t>
            </a:r>
          </a:p>
        </p:txBody>
      </p:sp>
      <p:sp>
        <p:nvSpPr>
          <p:cNvPr id="12" name="CuadroTexto 13"/>
          <p:cNvSpPr txBox="1"/>
          <p:nvPr/>
        </p:nvSpPr>
        <p:spPr>
          <a:xfrm>
            <a:off x="4096453" y="6427114"/>
            <a:ext cx="3211212" cy="306467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000">
                <a:solidFill>
                  <a:schemeClr val="tx1"/>
                </a:solidFill>
                <a:latin typeface="Bahnschrift" panose="020B0502040204020203" pitchFamily="34" charset="0"/>
                <a:ea typeface="Adobe Fan Heiti Std B" panose="020B0700000000000000" pitchFamily="34" charset="-128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</a:rPr>
              <a:t>CONST. MURO PERIMETRAL U.E. </a:t>
            </a:r>
            <a:r>
              <a:rPr lang="es-ES" sz="12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MILLUNI</a:t>
            </a:r>
            <a:endParaRPr lang="es-ES" sz="12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CE8301ED-092C-4F08-AFFC-EC77F4193EBB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6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72401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xmlns="" id="{9477A049-1961-4BDA-8FD2-F0D2E00891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20901" y="322489"/>
          <a:ext cx="5823540" cy="579120"/>
        </p:xfrm>
        <a:graphic>
          <a:graphicData uri="http://schemas.openxmlformats.org/drawingml/2006/table">
            <a:tbl>
              <a:tblPr/>
              <a:tblGrid>
                <a:gridCol w="5823540">
                  <a:extLst>
                    <a:ext uri="{9D8B030D-6E8A-4147-A177-3AD203B41FA5}">
                      <a16:colId xmlns:a16="http://schemas.microsoft.com/office/drawing/2014/main" xmlns="" val="16150801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</a:rPr>
                        <a:t>DISTRITO MUNICIPAL 14</a:t>
                      </a:r>
                    </a:p>
                  </a:txBody>
                  <a:tcPr>
                    <a:lnL w="28575" cmpd="sng">
                      <a:noFill/>
                      <a:prstDash val="sysDashDot"/>
                    </a:lnL>
                    <a:lnR w="28575" cmpd="sng">
                      <a:noFill/>
                      <a:prstDash val="sysDashDot"/>
                    </a:lnR>
                    <a:lnT w="28575" cmpd="sng">
                      <a:noFill/>
                      <a:prstDash val="sysDashDot"/>
                    </a:lnT>
                    <a:lnB w="28575" cmpd="sng">
                      <a:noFill/>
                      <a:prstDash val="sysDashDot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3563570"/>
                  </a:ext>
                </a:extLst>
              </a:tr>
            </a:tbl>
          </a:graphicData>
        </a:graphic>
      </p:graphicFrame>
      <p:sp>
        <p:nvSpPr>
          <p:cNvPr id="67" name="Rectangle 83">
            <a:extLst>
              <a:ext uri="{FF2B5EF4-FFF2-40B4-BE49-F238E27FC236}">
                <a16:creationId xmlns:a16="http://schemas.microsoft.com/office/drawing/2014/main" xmlns="" id="{9D424572-4B39-41C1-8D09-A33603EC8776}"/>
              </a:ext>
            </a:extLst>
          </p:cNvPr>
          <p:cNvSpPr/>
          <p:nvPr/>
        </p:nvSpPr>
        <p:spPr>
          <a:xfrm>
            <a:off x="0" y="6653684"/>
            <a:ext cx="38227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Bahnschrift Condensed" panose="020B0502040204020203" pitchFamily="34" charset="0"/>
                <a:ea typeface="Adobe Fan Heiti Std B" panose="020B0700000000000000" pitchFamily="34" charset="-128"/>
              </a:rPr>
              <a:t>UNIDAD DE SEGUIMIENTO Y EVALUACIÓN DE INVERSIÓN PÚBLICA</a:t>
            </a:r>
            <a:endParaRPr lang="en-US" sz="900" b="1" dirty="0">
              <a:latin typeface="Bahnschrift Condensed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AAA8D755-A0D0-478C-BF28-CDF3ADFE89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669" b="5068"/>
          <a:stretch/>
        </p:blipFill>
        <p:spPr>
          <a:xfrm>
            <a:off x="0" y="673100"/>
            <a:ext cx="9144000" cy="618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769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A5C4D4C5-9C77-4C89-BCC0-71E7029BD2D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31853" y="210850"/>
          <a:ext cx="3141648" cy="4716749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171212">
                  <a:extLst>
                    <a:ext uri="{9D8B030D-6E8A-4147-A177-3AD203B41FA5}">
                      <a16:colId xmlns:a16="http://schemas.microsoft.com/office/drawing/2014/main" xmlns="" val="512324005"/>
                    </a:ext>
                  </a:extLst>
                </a:gridCol>
                <a:gridCol w="970436">
                  <a:extLst>
                    <a:ext uri="{9D8B030D-6E8A-4147-A177-3AD203B41FA5}">
                      <a16:colId xmlns:a16="http://schemas.microsoft.com/office/drawing/2014/main" xmlns="" val="3139621735"/>
                    </a:ext>
                  </a:extLst>
                </a:gridCol>
              </a:tblGrid>
              <a:tr h="44634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TIPO</a:t>
                      </a:r>
                      <a:endParaRPr lang="es-ES" sz="16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NRO PROY</a:t>
                      </a:r>
                      <a:endParaRPr lang="es-ES" sz="16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655060"/>
                  </a:ext>
                </a:extLst>
              </a:tr>
              <a:tr h="816343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PLAZAS Y PARQUES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0017906"/>
                  </a:ext>
                </a:extLst>
              </a:tr>
              <a:tr h="78836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2000" b="1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CANCHAS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2529896"/>
                  </a:ext>
                </a:extLst>
              </a:tr>
              <a:tr h="888568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URBANA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39365561"/>
                  </a:ext>
                </a:extLst>
              </a:tr>
              <a:tr h="888568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 VIAL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61328843"/>
                  </a:ext>
                </a:extLst>
              </a:tr>
              <a:tr h="888568">
                <a:tc>
                  <a:txBody>
                    <a:bodyPr/>
                    <a:lstStyle/>
                    <a:p>
                      <a:pPr marL="72000" algn="l" fontAlgn="b"/>
                      <a:r>
                        <a:rPr lang="es-ES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INFRAESTRUCTURA EDUCATIVA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37486854"/>
                  </a:ext>
                </a:extLst>
              </a:tr>
            </a:tbl>
          </a:graphicData>
        </a:graphic>
      </p:graphicFrame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C455AB85-DBA6-4C29-97C5-D71A6E725E68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000" b="0" i="0" u="none" strike="noStrike" kern="1200" cap="none" spc="0" normalizeH="0" baseline="0" noProof="0" dirty="0">
                <a:ln>
                  <a:noFill/>
                </a:ln>
                <a:solidFill>
                  <a:srgbClr val="FEE10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MODERNA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FEE10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309" y="326223"/>
            <a:ext cx="2376684" cy="156235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078" y="4754880"/>
            <a:ext cx="2327915" cy="183068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529" y="1297168"/>
            <a:ext cx="2553933" cy="1716870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7" name="26 Imag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7542" y="2658146"/>
            <a:ext cx="2425451" cy="1580025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51293" y="3477913"/>
            <a:ext cx="1872406" cy="2553933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0" name="Rectángulo: esquinas redondeadas 9"/>
          <p:cNvSpPr/>
          <p:nvPr/>
        </p:nvSpPr>
        <p:spPr>
          <a:xfrm>
            <a:off x="4023952" y="1656632"/>
            <a:ext cx="2397718" cy="510778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VILLA COOPERATIVA NORTE – DISTRITO 14</a:t>
            </a:r>
          </a:p>
        </p:txBody>
      </p:sp>
      <p:sp>
        <p:nvSpPr>
          <p:cNvPr id="11" name="Rectángulo: esquinas redondeadas 10"/>
          <p:cNvSpPr/>
          <p:nvPr/>
        </p:nvSpPr>
        <p:spPr>
          <a:xfrm>
            <a:off x="6510529" y="2777342"/>
            <a:ext cx="2553933" cy="510778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COMUNIDAD </a:t>
            </a:r>
            <a:r>
              <a:rPr lang="es-ES" sz="1200" b="1" dirty="0" err="1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MILLUNI</a:t>
            </a:r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 BAJO – DISTRITO 14</a:t>
            </a:r>
          </a:p>
        </p:txBody>
      </p:sp>
      <p:sp>
        <p:nvSpPr>
          <p:cNvPr id="12" name="Rectángulo: esquinas redondeadas 11"/>
          <p:cNvSpPr/>
          <p:nvPr/>
        </p:nvSpPr>
        <p:spPr>
          <a:xfrm>
            <a:off x="3973752" y="4102284"/>
            <a:ext cx="2439242" cy="306467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PALESTINA – DISTRITO 14</a:t>
            </a:r>
          </a:p>
        </p:txBody>
      </p:sp>
      <p:sp>
        <p:nvSpPr>
          <p:cNvPr id="14" name="Rectángulo: esquinas redondeadas 13"/>
          <p:cNvSpPr/>
          <p:nvPr/>
        </p:nvSpPr>
        <p:spPr>
          <a:xfrm>
            <a:off x="4085078" y="6469942"/>
            <a:ext cx="2336592" cy="306467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200" b="1" dirty="0" err="1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U.E</a:t>
            </a:r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. </a:t>
            </a:r>
            <a:r>
              <a:rPr lang="es-ES" sz="1200" b="1" dirty="0" err="1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KOLLASUYU</a:t>
            </a:r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 – DISTRITO 14</a:t>
            </a:r>
          </a:p>
        </p:txBody>
      </p:sp>
      <p:sp>
        <p:nvSpPr>
          <p:cNvPr id="19" name="Rectángulo: esquinas redondeadas 18"/>
          <p:cNvSpPr/>
          <p:nvPr/>
        </p:nvSpPr>
        <p:spPr>
          <a:xfrm>
            <a:off x="6504406" y="5492030"/>
            <a:ext cx="2560055" cy="510778"/>
          </a:xfrm>
          <a:prstGeom prst="roundRect">
            <a:avLst/>
          </a:prstGeom>
          <a:solidFill>
            <a:srgbClr val="FFC000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 CALLE CUSCO BAUTISTA SAAVEDRA </a:t>
            </a:r>
            <a:r>
              <a:rPr lang="es-ES" sz="1200" b="1" dirty="0" err="1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U.V.H</a:t>
            </a:r>
            <a:r>
              <a:rPr lang="es-ES" sz="1200" b="1" dirty="0">
                <a:solidFill>
                  <a:srgbClr val="002060"/>
                </a:solidFill>
                <a:latin typeface="Arial Narrow" panose="020B0606020202030204" pitchFamily="34" charset="0"/>
                <a:ea typeface="Adobe Fan Heiti Std B" panose="020B0700000000000000" pitchFamily="34" charset="-128"/>
              </a:rPr>
              <a:t> – DISTRITO 14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867B6AC3-EA06-4EB9-A1E6-B0373A56869C}"/>
              </a:ext>
            </a:extLst>
          </p:cNvPr>
          <p:cNvSpPr/>
          <p:nvPr/>
        </p:nvSpPr>
        <p:spPr>
          <a:xfrm>
            <a:off x="711897" y="5048545"/>
            <a:ext cx="3381938" cy="1708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197 </a:t>
            </a:r>
          </a:p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PROYECTOS</a:t>
            </a:r>
          </a:p>
          <a:p>
            <a:pPr algn="ctr"/>
            <a:r>
              <a:rPr lang="es-ES" sz="2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E2000A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EJECUTADOS</a:t>
            </a:r>
            <a:endParaRPr lang="es-ES" sz="2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E2000A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3834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1000B692-EB86-404A-AB4C-B34CFE97BDAB}"/>
              </a:ext>
            </a:extLst>
          </p:cNvPr>
          <p:cNvSpPr/>
          <p:nvPr/>
        </p:nvSpPr>
        <p:spPr>
          <a:xfrm>
            <a:off x="-117193" y="291865"/>
            <a:ext cx="8213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CANTIDAD DE PROYECTOS EJECUTADOS</a:t>
            </a:r>
            <a:r>
              <a:rPr lang="es-E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E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6CE5F179-14EC-4F9B-8001-F273C6758A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4449294"/>
              </p:ext>
            </p:extLst>
          </p:nvPr>
        </p:nvGraphicFramePr>
        <p:xfrm>
          <a:off x="163179" y="1573238"/>
          <a:ext cx="8089106" cy="4361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598D8FEE-1E94-4D19-9CAA-DA9450A5FF3F}"/>
              </a:ext>
            </a:extLst>
          </p:cNvPr>
          <p:cNvSpPr/>
          <p:nvPr/>
        </p:nvSpPr>
        <p:spPr>
          <a:xfrm>
            <a:off x="3877024" y="2542178"/>
            <a:ext cx="17059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srgbClr val="5B9BD5">
                    <a:lumMod val="5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Bs. </a:t>
            </a:r>
          </a:p>
          <a:p>
            <a:pPr algn="ctr">
              <a:defRPr sz="1800" b="1" i="0" u="none" strike="noStrike" kern="1200" baseline="0">
                <a:solidFill>
                  <a:srgbClr val="5B9BD5">
                    <a:lumMod val="50000"/>
                  </a:srgbClr>
                </a:solidFill>
                <a:latin typeface="+mn-lt"/>
                <a:ea typeface="+mn-ea"/>
                <a:cs typeface="+mn-cs"/>
              </a:defRPr>
            </a:pPr>
            <a:fld id="{0013A912-19B6-464D-A750-6DA87FEC0A08}" type="VALUE">
              <a:rPr lang="en-US" smtClean="0"/>
              <a:pPr algn="ctr">
                <a:defRPr sz="1800" b="1" i="0" u="none" strike="noStrike" kern="1200" baseline="0">
                  <a:solidFill>
                    <a:srgbClr val="5B9BD5">
                      <a:lumMod val="50000"/>
                    </a:srgbClr>
                  </a:solidFill>
                  <a:latin typeface="+mn-lt"/>
                  <a:ea typeface="+mn-ea"/>
                  <a:cs typeface="+mn-cs"/>
                </a:defRPr>
              </a:pPr>
              <a:t>431.628.910,59 </a:t>
            </a:fld>
            <a:endParaRPr lang="en-U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A58C645C-FD19-4E29-B5E2-99AD80D9D6DD}"/>
              </a:ext>
            </a:extLst>
          </p:cNvPr>
          <p:cNvSpPr/>
          <p:nvPr/>
        </p:nvSpPr>
        <p:spPr>
          <a:xfrm>
            <a:off x="2554716" y="4424236"/>
            <a:ext cx="16530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Bs. </a:t>
            </a:r>
          </a:p>
          <a:p>
            <a:pPr algn="ctr">
              <a:defRPr sz="18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316.712.133,10</a:t>
            </a:r>
          </a:p>
        </p:txBody>
      </p:sp>
    </p:spTree>
    <p:extLst>
      <p:ext uri="{BB962C8B-B14F-4D97-AF65-F5344CB8AC3E}">
        <p14:creationId xmlns:p14="http://schemas.microsoft.com/office/powerpoint/2010/main" val="355916140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0D722771-C38F-4CC7-9043-B513E85B1289}"/>
              </a:ext>
            </a:extLst>
          </p:cNvPr>
          <p:cNvSpPr/>
          <p:nvPr/>
        </p:nvSpPr>
        <p:spPr>
          <a:xfrm>
            <a:off x="332050" y="2368483"/>
            <a:ext cx="85096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GESTIÓN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AMBIENTAL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D4C71C66-4843-4235-B42D-483A8E9C6E40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FEE100"/>
                </a:solidFill>
                <a:latin typeface="Broadway" panose="04040905080B02020502" pitchFamily="82" charset="0"/>
              </a:rPr>
              <a:t>CIUDAD MODERNA</a:t>
            </a:r>
            <a:endParaRPr lang="es-ES" sz="4000" dirty="0">
              <a:solidFill>
                <a:srgbClr val="FEE100"/>
              </a:solidFill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405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4430" y="358426"/>
            <a:ext cx="6234544" cy="590931"/>
          </a:xfrm>
        </p:spPr>
        <p:txBody>
          <a:bodyPr wrap="square">
            <a:spAutoFit/>
          </a:bodyPr>
          <a:lstStyle/>
          <a:p>
            <a:pPr defTabSz="457200"/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ÁREAS VERDES Y FORESTACIÓN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>
          <a:xfrm>
            <a:off x="832266" y="1052417"/>
            <a:ext cx="3739734" cy="3811588"/>
          </a:xfrm>
        </p:spPr>
        <p:txBody>
          <a:bodyPr>
            <a:noAutofit/>
          </a:bodyPr>
          <a:lstStyle/>
          <a:p>
            <a:r>
              <a:rPr lang="es-BO" sz="2000" b="1" dirty="0">
                <a:solidFill>
                  <a:srgbClr val="C00000"/>
                </a:solidFill>
              </a:rPr>
              <a:t>ESPACIOS DE RECREACIÓN</a:t>
            </a:r>
          </a:p>
          <a:p>
            <a:r>
              <a:rPr lang="es-BO" sz="1800" dirty="0">
                <a:solidFill>
                  <a:schemeClr val="accent1">
                    <a:lumMod val="50000"/>
                  </a:schemeClr>
                </a:solidFill>
              </a:rPr>
              <a:t>SE HA LOGRADO  MANTENER </a:t>
            </a:r>
            <a:r>
              <a:rPr lang="es-BO" sz="2400" b="1" dirty="0">
                <a:solidFill>
                  <a:schemeClr val="accent1">
                    <a:lumMod val="50000"/>
                  </a:schemeClr>
                </a:solidFill>
              </a:rPr>
              <a:t>116.155,42</a:t>
            </a:r>
            <a:r>
              <a:rPr lang="es-BO" sz="1800" dirty="0">
                <a:solidFill>
                  <a:schemeClr val="accent1">
                    <a:lumMod val="50000"/>
                  </a:schemeClr>
                </a:solidFill>
              </a:rPr>
              <a:t> M2 DE ÁREAS VERDES CON 98 INTERVENCIONES EN JARDINERAS, PLAZAS Y PARQUES</a:t>
            </a:r>
          </a:p>
          <a:p>
            <a:r>
              <a:rPr lang="es-BO" sz="2000" b="1" dirty="0">
                <a:solidFill>
                  <a:srgbClr val="C00000"/>
                </a:solidFill>
              </a:rPr>
              <a:t>INVOLUCRAMIENTO SOCIAL </a:t>
            </a:r>
          </a:p>
          <a:p>
            <a:r>
              <a:rPr lang="es-BO" sz="2400" b="1" dirty="0">
                <a:solidFill>
                  <a:schemeClr val="accent1">
                    <a:lumMod val="50000"/>
                  </a:schemeClr>
                </a:solidFill>
              </a:rPr>
              <a:t>3.565</a:t>
            </a:r>
            <a:r>
              <a:rPr lang="es-BO" sz="1800" dirty="0">
                <a:solidFill>
                  <a:schemeClr val="accent1">
                    <a:lumMod val="50000"/>
                  </a:schemeClr>
                </a:solidFill>
              </a:rPr>
              <a:t> PERSONAS DE UNIVERSIDADES, UNIDADES  EDUCATIVAS Y SECTOR PRIVADO CAPACITADAS EN “</a:t>
            </a:r>
            <a:r>
              <a:rPr lang="es-BO" sz="1800" i="1" dirty="0">
                <a:solidFill>
                  <a:schemeClr val="accent1">
                    <a:lumMod val="50000"/>
                  </a:schemeClr>
                </a:solidFill>
              </a:rPr>
              <a:t>EDUCACIÓN Y CUIDADO FORESTAL</a:t>
            </a:r>
            <a:r>
              <a:rPr lang="es-BO" sz="1800" dirty="0">
                <a:solidFill>
                  <a:schemeClr val="accent1">
                    <a:lumMod val="50000"/>
                  </a:schemeClr>
                </a:solidFill>
              </a:rPr>
              <a:t>”. </a:t>
            </a:r>
          </a:p>
          <a:p>
            <a:r>
              <a:rPr lang="es-BO" sz="2000" b="1" dirty="0">
                <a:solidFill>
                  <a:srgbClr val="C00000"/>
                </a:solidFill>
              </a:rPr>
              <a:t>AMPLIACIÓN DE ESPACIOS O AREAS VERDES.</a:t>
            </a:r>
          </a:p>
          <a:p>
            <a:r>
              <a:rPr lang="es-BO" sz="2400" b="1" dirty="0">
                <a:solidFill>
                  <a:schemeClr val="accent1">
                    <a:lumMod val="50000"/>
                  </a:schemeClr>
                </a:solidFill>
              </a:rPr>
              <a:t>24.699</a:t>
            </a:r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 PLANTINES PARA FORESTACIÓN EN ESPACIOS Y AREAS IDENTIFICADAS.</a:t>
            </a:r>
          </a:p>
          <a:p>
            <a:endParaRPr lang="es-BO" sz="2000" dirty="0"/>
          </a:p>
        </p:txBody>
      </p:sp>
      <p:sp>
        <p:nvSpPr>
          <p:cNvPr id="10" name="AutoShape 4" descr="Resultado de imagen para GAMEA areas verd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B23CECD5-6639-4162-BAAE-F679F03434BD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FEE100"/>
                </a:solidFill>
                <a:latin typeface="Broadway" panose="04040905080B02020502" pitchFamily="82" charset="0"/>
              </a:rPr>
              <a:t>CIUDAD MODERNA</a:t>
            </a:r>
            <a:endParaRPr lang="es-ES" sz="4000" dirty="0">
              <a:solidFill>
                <a:srgbClr val="FEE100"/>
              </a:solidFill>
              <a:latin typeface="Broadway" panose="04040905080B02020502" pitchFamily="82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C4BD1FE-6B60-4FAD-A4FE-C73B6E5E8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7791" y="949357"/>
            <a:ext cx="2814937" cy="21112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A21B3679-6508-40AB-AEC4-6CAB77768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093" y="3198978"/>
            <a:ext cx="2497541" cy="33300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764598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509" y="406596"/>
            <a:ext cx="6837218" cy="590931"/>
          </a:xfrm>
        </p:spPr>
        <p:txBody>
          <a:bodyPr vert="horz" wrap="square" lIns="91440" tIns="45720" rIns="91440" bIns="45720" rtlCol="0" anchor="b">
            <a:spAutoFit/>
          </a:bodyPr>
          <a:lstStyle/>
          <a:p>
            <a:pPr defTabSz="457200"/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                      CONTROL AMBIENTAL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>
          <a:xfrm>
            <a:off x="744740" y="1112691"/>
            <a:ext cx="4922891" cy="5329984"/>
          </a:xfrm>
        </p:spPr>
        <p:txBody>
          <a:bodyPr>
            <a:noAutofit/>
          </a:bodyPr>
          <a:lstStyle/>
          <a:p>
            <a:r>
              <a:rPr lang="es-US" sz="2000" dirty="0">
                <a:solidFill>
                  <a:srgbClr val="C00000"/>
                </a:solidFill>
              </a:rPr>
              <a:t>EN CUMPLIMIENTO A NORMATIVA AMBIENTAL, SE REALIZÓ:</a:t>
            </a:r>
            <a:endParaRPr lang="es-BO" sz="2400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US" sz="2800" b="1" dirty="0">
                <a:solidFill>
                  <a:schemeClr val="accent1">
                    <a:lumMod val="50000"/>
                  </a:schemeClr>
                </a:solidFill>
              </a:rPr>
              <a:t>364</a:t>
            </a:r>
            <a:r>
              <a:rPr lang="es-US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US" sz="2000" dirty="0">
                <a:solidFill>
                  <a:schemeClr val="accent1">
                    <a:lumMod val="50000"/>
                  </a:schemeClr>
                </a:solidFill>
              </a:rPr>
              <a:t>MONITOREOS DE CALIDAD AMBIENTAL DEL AIRE EN ESPACIOS DE MAYOR CONCENTRACIÓN POBLACIONAL</a:t>
            </a:r>
            <a:r>
              <a:rPr lang="es-US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s-US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US" sz="2800" b="1" dirty="0">
                <a:solidFill>
                  <a:schemeClr val="accent1">
                    <a:lumMod val="50000"/>
                  </a:schemeClr>
                </a:solidFill>
              </a:rPr>
              <a:t>99</a:t>
            </a:r>
            <a:r>
              <a:rPr lang="es-US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US" sz="2000" dirty="0">
                <a:solidFill>
                  <a:schemeClr val="accent1">
                    <a:lumMod val="50000"/>
                  </a:schemeClr>
                </a:solidFill>
              </a:rPr>
              <a:t>MONITOREOS ATMOSFÉRICOS A INDUSTRIAS.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s-US" sz="1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US" sz="2800" b="1" dirty="0">
                <a:solidFill>
                  <a:schemeClr val="accent1">
                    <a:lumMod val="50000"/>
                  </a:schemeClr>
                </a:solidFill>
              </a:rPr>
              <a:t>285</a:t>
            </a:r>
            <a:r>
              <a:rPr lang="es-US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US" sz="2000" dirty="0">
                <a:solidFill>
                  <a:schemeClr val="accent1">
                    <a:lumMod val="50000"/>
                  </a:schemeClr>
                </a:solidFill>
              </a:rPr>
              <a:t>MONITOREOS HÍDRICO A INDUSTRIAS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s-US" sz="1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BO" sz="2800" b="1" dirty="0">
                <a:solidFill>
                  <a:schemeClr val="accent1">
                    <a:lumMod val="50000"/>
                  </a:schemeClr>
                </a:solidFill>
              </a:rPr>
              <a:t>450</a:t>
            </a:r>
            <a:r>
              <a:rPr lang="es-BO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FUMIGACIONES Y DESRATIZADAS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CENTROS DE SALUD Y UNIDADES EDUCATIVAS</a:t>
            </a:r>
            <a:r>
              <a:rPr lang="es-BO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s-BO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BO" sz="2800" b="1" dirty="0">
                <a:solidFill>
                  <a:schemeClr val="accent1">
                    <a:lumMod val="50000"/>
                  </a:schemeClr>
                </a:solidFill>
              </a:rPr>
              <a:t>501</a:t>
            </a:r>
            <a:r>
              <a:rPr lang="es-BO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LICENCIAS AMBIENTALES</a:t>
            </a:r>
          </a:p>
          <a:p>
            <a:endParaRPr lang="es-BO" sz="2400" dirty="0">
              <a:solidFill>
                <a:srgbClr val="002060"/>
              </a:solidFill>
            </a:endParaRPr>
          </a:p>
          <a:p>
            <a:endParaRPr lang="es-BO" sz="2400" dirty="0">
              <a:solidFill>
                <a:srgbClr val="002060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8A31E81-2395-42BB-8982-72AB47E9BA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5326" y="1141232"/>
            <a:ext cx="2763903" cy="15374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0DE7478A-39B4-4D3D-88B9-BB3BC1334B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5326" y="2969780"/>
            <a:ext cx="2763903" cy="15374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4C36331E-D552-469A-AB18-52DE606AEC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5325" y="4798328"/>
            <a:ext cx="2763903" cy="15374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B367D253-9433-4569-B6DE-180CF653D197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FEE100"/>
                </a:solidFill>
                <a:latin typeface="Broadway" panose="04040905080B02020502" pitchFamily="82" charset="0"/>
              </a:rPr>
              <a:t>CIUDAD MODERNA</a:t>
            </a:r>
            <a:endParaRPr lang="es-ES" sz="4000" dirty="0">
              <a:solidFill>
                <a:srgbClr val="FEE100"/>
              </a:solidFill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96382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90110" y="399157"/>
            <a:ext cx="4343400" cy="590931"/>
          </a:xfrm>
        </p:spPr>
        <p:txBody>
          <a:bodyPr vert="horz" wrap="square" lIns="91440" tIns="45720" rIns="91440" bIns="45720" rtlCol="0" anchor="b">
            <a:spAutoFit/>
          </a:bodyPr>
          <a:lstStyle/>
          <a:p>
            <a:pPr defTabSz="457200"/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GESTIÓN DE RIESGOS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>
          <a:xfrm>
            <a:off x="615156" y="4446267"/>
            <a:ext cx="5222790" cy="2162917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s-US" sz="2800" b="1" dirty="0">
                <a:solidFill>
                  <a:schemeClr val="accent1">
                    <a:lumMod val="50000"/>
                  </a:schemeClr>
                </a:solidFill>
              </a:rPr>
              <a:t>575</a:t>
            </a:r>
            <a:r>
              <a:rPr lang="es-US" sz="2000" dirty="0">
                <a:solidFill>
                  <a:schemeClr val="accent1">
                    <a:lumMod val="50000"/>
                  </a:schemeClr>
                </a:solidFill>
              </a:rPr>
              <a:t> ACCIONES DE LIMPIEZA Y TRATAMIENTO DE BOCAS DE TORMENTA.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s-US" sz="2800" b="1" dirty="0">
                <a:solidFill>
                  <a:schemeClr val="accent1">
                    <a:lumMod val="50000"/>
                  </a:schemeClr>
                </a:solidFill>
              </a:rPr>
              <a:t>418</a:t>
            </a:r>
            <a:r>
              <a:rPr lang="es-US" sz="2000" dirty="0">
                <a:solidFill>
                  <a:schemeClr val="accent1">
                    <a:lumMod val="50000"/>
                  </a:schemeClr>
                </a:solidFill>
              </a:rPr>
              <a:t> ACCIONES DE LIMPIEZA Y TRATAMIENTO DE CÁMARAS DE INSPECIÓN.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endParaRPr lang="es-B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AF1ABF5-0ED1-4479-81F1-0147DA4D8A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7951" y="1005317"/>
            <a:ext cx="3078573" cy="1712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7D8C3420-AB3D-44FC-BE36-8656EA02AD3D}"/>
              </a:ext>
            </a:extLst>
          </p:cNvPr>
          <p:cNvSpPr/>
          <p:nvPr/>
        </p:nvSpPr>
        <p:spPr>
          <a:xfrm>
            <a:off x="879198" y="1158802"/>
            <a:ext cx="44843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US" sz="2800" b="1" dirty="0">
                <a:solidFill>
                  <a:schemeClr val="accent1">
                    <a:lumMod val="50000"/>
                  </a:schemeClr>
                </a:solidFill>
              </a:rPr>
              <a:t>6.028</a:t>
            </a:r>
            <a:r>
              <a:rPr kumimoji="0" lang="es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</a:rPr>
              <a:t> ACCIONES DE LIMPIEZA DE SUMIDEROS REALIZADOS DE MANERA OPORTUNA, PREVIA A TEMPORADA DE LLUVIAS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3D0114CD-3FD6-411E-B6A9-14CD46D13B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4580" y="2634871"/>
            <a:ext cx="2892349" cy="1812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66393EAE-E880-4813-8D89-1CB8FA454010}"/>
              </a:ext>
            </a:extLst>
          </p:cNvPr>
          <p:cNvSpPr/>
          <p:nvPr/>
        </p:nvSpPr>
        <p:spPr>
          <a:xfrm>
            <a:off x="4132351" y="2771023"/>
            <a:ext cx="46270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255</a:t>
            </a:r>
            <a:r>
              <a:rPr kumimoji="0" lang="es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CASOS ATENDIDOS DE EMERGENCIA.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US" sz="2800" b="1" dirty="0">
                <a:solidFill>
                  <a:schemeClr val="accent1">
                    <a:lumMod val="50000"/>
                  </a:schemeClr>
                </a:solidFill>
              </a:rPr>
              <a:t>26.915</a:t>
            </a:r>
            <a:r>
              <a:rPr lang="es-US" sz="2000" dirty="0">
                <a:solidFill>
                  <a:schemeClr val="accent1">
                    <a:lumMod val="50000"/>
                  </a:schemeClr>
                </a:solidFill>
              </a:rPr>
              <a:t> ML DE ACCIONES DE ENCAUSE Y ENCAMELLONADO (RIO SECO, SEKE, LARKAJAHURA Y NEGRO)</a:t>
            </a:r>
            <a:endParaRPr kumimoji="0" lang="es-US" sz="2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2" name="Picture 4" descr="Resultado de imagen para GAMEA GESTION DE RIESGOS">
            <a:extLst>
              <a:ext uri="{FF2B5EF4-FFF2-40B4-BE49-F238E27FC236}">
                <a16:creationId xmlns:a16="http://schemas.microsoft.com/office/drawing/2014/main" xmlns="" id="{28CDC00D-D6FB-4118-B4E6-017D800A9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6486" y="4318469"/>
            <a:ext cx="2895114" cy="18868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9E321CB9-2AF9-4989-A845-7DBFAD7D0A18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FEE100"/>
                </a:solidFill>
                <a:latin typeface="Broadway" panose="04040905080B02020502" pitchFamily="82" charset="0"/>
              </a:rPr>
              <a:t>CIUDAD MODERNA</a:t>
            </a:r>
            <a:endParaRPr lang="es-ES" sz="4000" dirty="0">
              <a:solidFill>
                <a:srgbClr val="FEE100"/>
              </a:solidFill>
              <a:latin typeface="Broadway" panose="04040905080B02020502" pitchFamily="82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7F465979-9D1C-4531-8DDF-C492FE24C7A8}"/>
              </a:ext>
            </a:extLst>
          </p:cNvPr>
          <p:cNvSpPr/>
          <p:nvPr/>
        </p:nvSpPr>
        <p:spPr>
          <a:xfrm>
            <a:off x="2560753" y="6205366"/>
            <a:ext cx="45564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s-US" sz="2000" dirty="0">
                <a:solidFill>
                  <a:schemeClr val="accent1">
                    <a:lumMod val="50000"/>
                  </a:schemeClr>
                </a:solidFill>
              </a:rPr>
              <a:t>INVERSIÓN </a:t>
            </a:r>
            <a:r>
              <a:rPr lang="es-US" sz="2800" dirty="0">
                <a:solidFill>
                  <a:schemeClr val="accent1">
                    <a:lumMod val="50000"/>
                  </a:schemeClr>
                </a:solidFill>
              </a:rPr>
              <a:t>Bs. </a:t>
            </a:r>
            <a:r>
              <a:rPr lang="es-US" sz="2800" b="1" dirty="0">
                <a:solidFill>
                  <a:schemeClr val="accent1">
                    <a:lumMod val="50000"/>
                  </a:schemeClr>
                </a:solidFill>
              </a:rPr>
              <a:t>7.779.046,01</a:t>
            </a:r>
            <a:endParaRPr lang="es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0017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53596" y="391064"/>
            <a:ext cx="4679914" cy="590931"/>
          </a:xfrm>
        </p:spPr>
        <p:txBody>
          <a:bodyPr vert="horz" wrap="square" lIns="91440" tIns="45720" rIns="91440" bIns="45720" rtlCol="0" anchor="b">
            <a:spAutoFit/>
          </a:bodyPr>
          <a:lstStyle/>
          <a:p>
            <a:pPr defTabSz="457200"/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AGUA Y SANEAMIENTO</a:t>
            </a:r>
          </a:p>
        </p:txBody>
      </p:sp>
      <p:pic>
        <p:nvPicPr>
          <p:cNvPr id="5122" name="Picture 2" descr="Resultado de imagen para GAMEA  REDES DE AGUA POTABL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22553" y="4277139"/>
            <a:ext cx="2934345" cy="16098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6094" y="5108422"/>
            <a:ext cx="2693927" cy="17096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686EF062-20B0-450B-A459-135D67CB86D5}"/>
              </a:ext>
            </a:extLst>
          </p:cNvPr>
          <p:cNvSpPr/>
          <p:nvPr/>
        </p:nvSpPr>
        <p:spPr>
          <a:xfrm>
            <a:off x="755088" y="1781992"/>
            <a:ext cx="46799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AGUA POTABLE</a:t>
            </a:r>
            <a:endParaRPr kumimoji="0" lang="es-BO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defRPr/>
            </a:pPr>
            <a:r>
              <a:rPr lang="es-BO" sz="2000" b="1" dirty="0">
                <a:solidFill>
                  <a:srgbClr val="002060"/>
                </a:solidFill>
              </a:rPr>
              <a:t>5 </a:t>
            </a:r>
            <a:r>
              <a:rPr lang="es-BO" sz="2000" dirty="0">
                <a:solidFill>
                  <a:srgbClr val="002060"/>
                </a:solidFill>
              </a:rPr>
              <a:t>SECTORES CON INTERVENCIÓN DE AMPLIACIÓN DE RED DE AGUA</a:t>
            </a:r>
            <a:endParaRPr kumimoji="0" lang="es-BO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(SECTOR CENTRAL, NOROESTE, C, D, E)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DISTRITOS 2, 3, 7 Y 8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INVERSIÓN</a:t>
            </a: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BO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Bs</a:t>
            </a: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s-BO" sz="2800" b="1" dirty="0">
                <a:solidFill>
                  <a:srgbClr val="002060"/>
                </a:solidFill>
                <a:latin typeface="Calibri" panose="020F0502020204030204"/>
              </a:rPr>
              <a:t>7.102.771,31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ED91B527-6D5E-4E8B-A6F5-F20B8EF43B26}"/>
              </a:ext>
            </a:extLst>
          </p:cNvPr>
          <p:cNvSpPr/>
          <p:nvPr/>
        </p:nvSpPr>
        <p:spPr>
          <a:xfrm>
            <a:off x="524042" y="3819001"/>
            <a:ext cx="42836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9.217 </a:t>
            </a:r>
            <a:r>
              <a:rPr kumimoji="0" lang="es-BO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HABITANTES BENEFICIADOS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00C70907-43A2-43C0-836A-7A57D26F63AF}"/>
              </a:ext>
            </a:extLst>
          </p:cNvPr>
          <p:cNvSpPr/>
          <p:nvPr/>
        </p:nvSpPr>
        <p:spPr>
          <a:xfrm>
            <a:off x="4675267" y="3332910"/>
            <a:ext cx="41921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ALCANTARILLADO SANITARIO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SECTOR NOROESTE DISTRITO 7, FASE 4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DISTRITO 8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BO" sz="2000" dirty="0">
                <a:solidFill>
                  <a:srgbClr val="002060"/>
                </a:solidFill>
                <a:latin typeface="Calibri" panose="020F0502020204030204"/>
              </a:rPr>
              <a:t>Y SALUIS II DISTRITO 12 </a:t>
            </a: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INVERSIÓN </a:t>
            </a:r>
            <a:r>
              <a:rPr kumimoji="0" lang="es-BO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Bs. 24.167.842,32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A26DD50C-1062-4C23-9F18-43AEDDFA1E91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FEE100"/>
                </a:solidFill>
                <a:latin typeface="Broadway" panose="04040905080B02020502" pitchFamily="82" charset="0"/>
              </a:rPr>
              <a:t>CIUDAD MODERNA</a:t>
            </a:r>
            <a:endParaRPr lang="es-ES" sz="4000" dirty="0">
              <a:solidFill>
                <a:srgbClr val="FEE100"/>
              </a:solidFill>
              <a:latin typeface="Broadway" panose="04040905080B02020502" pitchFamily="82" charset="0"/>
            </a:endParaRPr>
          </a:p>
        </p:txBody>
      </p:sp>
      <p:pic>
        <p:nvPicPr>
          <p:cNvPr id="10" name="Imagen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8460" y="1460986"/>
            <a:ext cx="2400452" cy="17730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616519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4284" y="1263177"/>
            <a:ext cx="7087376" cy="1588127"/>
          </a:xfrm>
        </p:spPr>
        <p:txBody>
          <a:bodyPr vert="horz" wrap="square" lIns="91440" tIns="45720" rIns="91440" bIns="45720" rtlCol="0" anchor="b">
            <a:spAutoFit/>
          </a:bodyPr>
          <a:lstStyle/>
          <a:p>
            <a:pPr defTabSz="457200"/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PROYECTOS EN AGUA POTABLE, SANEAMIENTO, DRENAJE PLUVIAL Y RECURSOS HÍDRICOS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A26DD50C-1062-4C23-9F18-43AEDDFA1E91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FEE100"/>
                </a:solidFill>
                <a:latin typeface="Broadway" panose="04040905080B02020502" pitchFamily="82" charset="0"/>
              </a:rPr>
              <a:t>CIUDAD MODERNA</a:t>
            </a:r>
            <a:endParaRPr lang="es-ES" sz="4000" dirty="0">
              <a:solidFill>
                <a:srgbClr val="FEE100"/>
              </a:solidFill>
              <a:latin typeface="Broadway" panose="04040905080B02020502" pitchFamily="82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B8D609A7-1C77-43C4-B83F-245712663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377" y="2961564"/>
            <a:ext cx="7853190" cy="286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3763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53596" y="391064"/>
            <a:ext cx="4679914" cy="590931"/>
          </a:xfrm>
        </p:spPr>
        <p:txBody>
          <a:bodyPr vert="horz" wrap="square" lIns="91440" tIns="45720" rIns="91440" bIns="45720" rtlCol="0" anchor="b">
            <a:spAutoFit/>
          </a:bodyPr>
          <a:lstStyle/>
          <a:p>
            <a:pPr defTabSz="457200"/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GESTIÓN DE RESIDUOS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>
          <a:xfrm>
            <a:off x="877860" y="1119360"/>
            <a:ext cx="4568783" cy="5256246"/>
          </a:xfrm>
        </p:spPr>
        <p:txBody>
          <a:bodyPr>
            <a:noAutofit/>
          </a:bodyPr>
          <a:lstStyle/>
          <a:p>
            <a:r>
              <a:rPr lang="es-BO" sz="2400" b="1" dirty="0">
                <a:solidFill>
                  <a:schemeClr val="accent1">
                    <a:lumMod val="50000"/>
                  </a:schemeClr>
                </a:solidFill>
              </a:rPr>
              <a:t>578.515,28</a:t>
            </a:r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 Km. DE VÍAS CON </a:t>
            </a:r>
            <a:r>
              <a:rPr lang="es-BO" sz="2000" b="1" dirty="0">
                <a:solidFill>
                  <a:schemeClr val="accent1">
                    <a:lumMod val="50000"/>
                  </a:schemeClr>
                </a:solidFill>
              </a:rPr>
              <a:t>ASEO URBANO.</a:t>
            </a:r>
          </a:p>
          <a:p>
            <a:pPr algn="r"/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INVERSIÓN: </a:t>
            </a:r>
            <a:r>
              <a:rPr lang="es-BO" sz="2000" b="1" dirty="0">
                <a:solidFill>
                  <a:schemeClr val="accent1">
                    <a:lumMod val="50000"/>
                  </a:schemeClr>
                </a:solidFill>
              </a:rPr>
              <a:t>Bs. </a:t>
            </a:r>
            <a:r>
              <a:rPr lang="es-BO" sz="2400" b="1" dirty="0">
                <a:solidFill>
                  <a:schemeClr val="accent1">
                    <a:lumMod val="50000"/>
                  </a:schemeClr>
                </a:solidFill>
              </a:rPr>
              <a:t>118.158.529,04</a:t>
            </a:r>
          </a:p>
          <a:p>
            <a:r>
              <a:rPr lang="es-BO" sz="2400" b="1" dirty="0">
                <a:solidFill>
                  <a:schemeClr val="accent1">
                    <a:lumMod val="50000"/>
                  </a:schemeClr>
                </a:solidFill>
              </a:rPr>
              <a:t>258.714,47</a:t>
            </a:r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 TONELADAS DE </a:t>
            </a:r>
            <a:r>
              <a:rPr lang="es-BO" sz="2000" b="1" dirty="0">
                <a:solidFill>
                  <a:schemeClr val="accent1">
                    <a:lumMod val="50000"/>
                  </a:schemeClr>
                </a:solidFill>
              </a:rPr>
              <a:t>RESIDUOS SÓLIDOS </a:t>
            </a:r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RECOLECTADOS TRANSFORMADOS.</a:t>
            </a:r>
          </a:p>
          <a:p>
            <a:pPr algn="r"/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INVERSIÓN: </a:t>
            </a:r>
            <a:r>
              <a:rPr lang="es-BO" sz="2000" b="1" dirty="0">
                <a:solidFill>
                  <a:schemeClr val="accent1">
                    <a:lumMod val="50000"/>
                  </a:schemeClr>
                </a:solidFill>
              </a:rPr>
              <a:t>Bs. </a:t>
            </a:r>
            <a:r>
              <a:rPr lang="es-BO" sz="2400" b="1" dirty="0">
                <a:solidFill>
                  <a:schemeClr val="accent1">
                    <a:lumMod val="50000"/>
                  </a:schemeClr>
                </a:solidFill>
              </a:rPr>
              <a:t>31.086.813,31</a:t>
            </a:r>
          </a:p>
          <a:p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BENEFICIANDO A 10 DISTRITOS URBANOS Y 4 DISTRITOS RURALES CON </a:t>
            </a:r>
            <a:r>
              <a:rPr lang="es-BO" sz="2000" b="1" dirty="0">
                <a:solidFill>
                  <a:schemeClr val="accent1">
                    <a:lumMod val="50000"/>
                  </a:schemeClr>
                </a:solidFill>
              </a:rPr>
              <a:t>OPERATIVOS DE LIMPIEZA</a:t>
            </a:r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 PROGRAMADOS.</a:t>
            </a:r>
          </a:p>
          <a:p>
            <a:endParaRPr lang="es-BO" sz="2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BO" sz="2000" b="1" dirty="0">
                <a:solidFill>
                  <a:srgbClr val="C00000"/>
                </a:solidFill>
              </a:rPr>
              <a:t>CIERRE DEL RELLENO SANITARIO </a:t>
            </a:r>
          </a:p>
          <a:p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CELDAS 1,2 Y 4,CERCO PERIMETRAL.</a:t>
            </a:r>
          </a:p>
          <a:p>
            <a:pPr algn="r"/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INVERSIÓN : </a:t>
            </a:r>
            <a:r>
              <a:rPr lang="es-BO" sz="2400" b="1" dirty="0">
                <a:solidFill>
                  <a:schemeClr val="accent1">
                    <a:lumMod val="50000"/>
                  </a:schemeClr>
                </a:solidFill>
              </a:rPr>
              <a:t>Bs. 3.120.000,00   </a:t>
            </a:r>
          </a:p>
          <a:p>
            <a:endParaRPr lang="es-BO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A26DD50C-1062-4C23-9F18-43AEDDFA1E91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FEE100"/>
                </a:solidFill>
                <a:latin typeface="Broadway" panose="04040905080B02020502" pitchFamily="82" charset="0"/>
              </a:rPr>
              <a:t>CIUDAD MODERNA</a:t>
            </a:r>
            <a:endParaRPr lang="es-ES" sz="4000" dirty="0">
              <a:solidFill>
                <a:srgbClr val="FEE100"/>
              </a:solidFill>
              <a:latin typeface="Broadway" panose="04040905080B02020502" pitchFamily="82" charset="0"/>
            </a:endParaRPr>
          </a:p>
        </p:txBody>
      </p:sp>
      <p:pic>
        <p:nvPicPr>
          <p:cNvPr id="15" name="Imagen 14" descr="C:\Users\U.G.R.S.-01\Documents\Softros LAN Messenger\Wilfredo Sánchez - 2019 enero 30 (2)\Snapchat-25390740018733571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47360" y="2933390"/>
            <a:ext cx="3291840" cy="165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http://amibolivia.com/AMI/wp-content/uploads/2017/09/Sin-ti%CC%81tulo-1-49.jpg">
            <a:extLst>
              <a:ext uri="{FF2B5EF4-FFF2-40B4-BE49-F238E27FC236}">
                <a16:creationId xmlns:a16="http://schemas.microsoft.com/office/drawing/2014/main" xmlns="" id="{69B36476-E74A-4F57-99F7-0EF910008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5" t="16255"/>
          <a:stretch/>
        </p:blipFill>
        <p:spPr bwMode="auto">
          <a:xfrm>
            <a:off x="5547360" y="1029131"/>
            <a:ext cx="3291839" cy="17207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52B14C5-FBBE-449E-8404-759E7100F0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372"/>
          <a:stretch/>
        </p:blipFill>
        <p:spPr>
          <a:xfrm>
            <a:off x="5547360" y="4877097"/>
            <a:ext cx="3209216" cy="1796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4348519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5E3C0EC9-AAA3-4E80-8242-8A0A0B74B5ED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FEE100"/>
                </a:solidFill>
                <a:latin typeface="Broadway" panose="04040905080B02020502" pitchFamily="82" charset="0"/>
              </a:rPr>
              <a:t>CIUDAD MODERNA</a:t>
            </a:r>
            <a:endParaRPr lang="es-ES" sz="4000" dirty="0">
              <a:solidFill>
                <a:srgbClr val="FEE100"/>
              </a:solidFill>
              <a:latin typeface="Broadway" panose="04040905080B02020502" pitchFamily="82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E4EABB45-E3A0-474A-B7BB-2129859CA213}"/>
              </a:ext>
            </a:extLst>
          </p:cNvPr>
          <p:cNvSpPr txBox="1">
            <a:spLocks/>
          </p:cNvSpPr>
          <p:nvPr/>
        </p:nvSpPr>
        <p:spPr>
          <a:xfrm>
            <a:off x="3674076" y="327423"/>
            <a:ext cx="5089217" cy="6463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/>
            <a:r>
              <a:rPr lang="es-BO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MOVILIDAD URBANA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49DFB3A4-9A9F-4160-8A9B-6CAF1AB217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978" y="113993"/>
            <a:ext cx="2814436" cy="1585953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FD875ED2-1EBC-4D7A-A987-DCF2D95764E0}"/>
              </a:ext>
            </a:extLst>
          </p:cNvPr>
          <p:cNvSpPr txBox="1">
            <a:spLocks/>
          </p:cNvSpPr>
          <p:nvPr/>
        </p:nvSpPr>
        <p:spPr>
          <a:xfrm>
            <a:off x="4713647" y="2016085"/>
            <a:ext cx="3171567" cy="4801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/>
            <a:r>
              <a:rPr lang="es-BO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EDUCACIÓN VIAL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D89BCB2B-1C9F-4121-9E6F-CD745306C37B}"/>
              </a:ext>
            </a:extLst>
          </p:cNvPr>
          <p:cNvSpPr/>
          <p:nvPr/>
        </p:nvSpPr>
        <p:spPr>
          <a:xfrm>
            <a:off x="4343554" y="2674795"/>
            <a:ext cx="43997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chemeClr val="accent1">
                    <a:lumMod val="50000"/>
                  </a:schemeClr>
                </a:solidFill>
              </a:rPr>
              <a:t>SE CAPACITARON A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4.911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</a:rPr>
              <a:t>ESTUDIANTES NIÑ@S DE DISTINTAS UNIDADES EDUCATIVAS </a:t>
            </a:r>
          </a:p>
        </p:txBody>
      </p:sp>
      <p:pic>
        <p:nvPicPr>
          <p:cNvPr id="14" name="Imagen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747" y="5095164"/>
            <a:ext cx="1499880" cy="1300179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1100132" y="4073761"/>
            <a:ext cx="6943736" cy="7294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E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CICLOVIA RECREATIVA DOMINICAL </a:t>
            </a:r>
            <a:br>
              <a:rPr lang="es-E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“EL ALTO A TODO PEDAL”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2387677" y="5133459"/>
            <a:ext cx="391175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</a:rPr>
              <a:t>CICLOVÍAS REALIZADAS</a:t>
            </a:r>
          </a:p>
          <a:p>
            <a:pPr algn="ctr"/>
            <a:r>
              <a:rPr lang="es-ES" sz="2000" dirty="0">
                <a:solidFill>
                  <a:schemeClr val="accent1">
                    <a:lumMod val="50000"/>
                  </a:schemeClr>
                </a:solidFill>
              </a:rPr>
              <a:t>CON PARTICIPACIÓN DE </a:t>
            </a:r>
          </a:p>
          <a:p>
            <a:pPr algn="ctr"/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61.206</a:t>
            </a:r>
            <a:r>
              <a:rPr lang="es-ES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</a:rPr>
              <a:t>PERSONAS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60074C98-747C-49D1-935B-970E0BF94C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346" y="1798105"/>
            <a:ext cx="2814436" cy="2139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6 Imagen" descr="D:\Matha\Escritorio\IMG-20181118-WA0057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6531" y="4803191"/>
            <a:ext cx="2923256" cy="19090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0438300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464906" y="326207"/>
            <a:ext cx="7842257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cs typeface="Arial" panose="020B0604020202020204" pitchFamily="34" charset="0"/>
              </a:rPr>
              <a:t>SISTEMA DE TRANSPORTE 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“WAYNA BUS”</a:t>
            </a:r>
            <a:endParaRPr kumimoji="0" lang="es-BO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6" name="Picture 1" descr="E:\ARQ. JOSE LUIS SAENZ\Escritorio\BID KOREA\Untitled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814" y="1003679"/>
            <a:ext cx="3904500" cy="571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A62620A6-5CCC-46AE-B3B2-39A7E540955F}"/>
              </a:ext>
            </a:extLst>
          </p:cNvPr>
          <p:cNvSpPr txBox="1">
            <a:spLocks/>
          </p:cNvSpPr>
          <p:nvPr/>
        </p:nvSpPr>
        <p:spPr>
          <a:xfrm rot="16200000">
            <a:off x="-2769838" y="32691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FEE100"/>
                </a:solidFill>
                <a:latin typeface="Broadway" panose="04040905080B02020502" pitchFamily="82" charset="0"/>
              </a:rPr>
              <a:t>CIUDAD MODERNA</a:t>
            </a:r>
            <a:endParaRPr lang="es-ES" sz="4000" dirty="0">
              <a:solidFill>
                <a:srgbClr val="FEE100"/>
              </a:solidFill>
              <a:latin typeface="Broadway" panose="04040905080B02020502" pitchFamily="82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DCF00C84-7969-43BE-BBF4-DE940884B607}"/>
              </a:ext>
            </a:extLst>
          </p:cNvPr>
          <p:cNvSpPr/>
          <p:nvPr/>
        </p:nvSpPr>
        <p:spPr>
          <a:xfrm>
            <a:off x="3619944" y="1192477"/>
            <a:ext cx="19041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RUTA CIRCULAR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91D56D4F-03EC-4620-8A07-3F3E992F1924}"/>
              </a:ext>
            </a:extLst>
          </p:cNvPr>
          <p:cNvSpPr/>
          <p:nvPr/>
        </p:nvSpPr>
        <p:spPr>
          <a:xfrm>
            <a:off x="3619944" y="2002887"/>
            <a:ext cx="18335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RUTA VENTILLA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685DF522-8262-4FC5-A294-6118B13CB8AE}"/>
              </a:ext>
            </a:extLst>
          </p:cNvPr>
          <p:cNvSpPr/>
          <p:nvPr/>
        </p:nvSpPr>
        <p:spPr>
          <a:xfrm>
            <a:off x="3922810" y="1497171"/>
            <a:ext cx="48671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</a:rPr>
              <a:t>5.594.780     USUARIOS TRANSPORTADOS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32E05BE2-9E23-4923-A695-C69FD1C6F0AA}"/>
              </a:ext>
            </a:extLst>
          </p:cNvPr>
          <p:cNvSpPr/>
          <p:nvPr/>
        </p:nvSpPr>
        <p:spPr>
          <a:xfrm>
            <a:off x="3922810" y="2307581"/>
            <a:ext cx="46354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chemeClr val="accent1">
                    <a:lumMod val="50000"/>
                  </a:schemeClr>
                </a:solidFill>
              </a:rPr>
              <a:t>217.926       USUARIOS TRANSPORTADOS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6A39D109-D1CA-4CDC-83AE-4C638AFEB28F}"/>
              </a:ext>
            </a:extLst>
          </p:cNvPr>
          <p:cNvSpPr/>
          <p:nvPr/>
        </p:nvSpPr>
        <p:spPr>
          <a:xfrm>
            <a:off x="4247498" y="3004369"/>
            <a:ext cx="4310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i="1" dirty="0">
                <a:solidFill>
                  <a:srgbClr val="C00000"/>
                </a:solidFill>
              </a:rPr>
              <a:t>MONTO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RECAUDADO – USUARIOS TRANSPORTADOS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xmlns="" id="{6FA81286-B4DF-4CC8-AF89-86F662B68A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807563"/>
              </p:ext>
            </p:extLst>
          </p:nvPr>
        </p:nvGraphicFramePr>
        <p:xfrm>
          <a:off x="3373685" y="3606905"/>
          <a:ext cx="6631193" cy="3025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861828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EF61053-FEF8-4AFF-958D-63CAD173E66F}"/>
              </a:ext>
            </a:extLst>
          </p:cNvPr>
          <p:cNvSpPr txBox="1"/>
          <p:nvPr/>
        </p:nvSpPr>
        <p:spPr>
          <a:xfrm>
            <a:off x="293698" y="3765448"/>
            <a:ext cx="8556604" cy="2246769"/>
          </a:xfrm>
          <a:prstGeom prst="rect">
            <a:avLst/>
          </a:prstGeom>
          <a:noFill/>
          <a:ln w="28575" cap="flat" cmpd="thickThin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marL="36000" algn="just" fontAlgn="ctr"/>
            <a:r>
              <a:rPr lang="es-ES" sz="2800" dirty="0">
                <a:solidFill>
                  <a:schemeClr val="accent5">
                    <a:lumMod val="50000"/>
                  </a:schemeClr>
                </a:solidFill>
              </a:rPr>
              <a:t>SE HA IMPLEMENTADO PROYECTOS DE INFRAESTRUCTURA URBANA, AMPLIACIÓN DE REDES DE AGUA, SANEAMIENTO BÁSICO, ASÍ TAMBIÉN PROGRMAS DE ATENCIÓN Y SERVICIO OPORTUNO EN LA GESTIÓN DE RIESGOS.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241D8EB5-4038-4E31-B8ED-701ADFB1DB69}"/>
              </a:ext>
            </a:extLst>
          </p:cNvPr>
          <p:cNvSpPr/>
          <p:nvPr/>
        </p:nvSpPr>
        <p:spPr>
          <a:xfrm>
            <a:off x="301452" y="2577575"/>
            <a:ext cx="35718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b="1" u="sng" dirty="0">
                <a:solidFill>
                  <a:srgbClr val="00206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Bradley Hand ITC" panose="03070402050302030203" pitchFamily="66" charset="0"/>
              </a:rPr>
              <a:t>RESULTADO</a:t>
            </a:r>
            <a:endParaRPr lang="es-ES" sz="4400" b="1" u="sng" dirty="0">
              <a:solidFill>
                <a:srgbClr val="00206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22D08140-9792-4B22-8858-51AC7FF39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3016" y="1315107"/>
            <a:ext cx="2789934" cy="2789934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F1E0528F-E89A-4E8C-BFE2-93951EA91040}"/>
              </a:ext>
            </a:extLst>
          </p:cNvPr>
          <p:cNvSpPr txBox="1">
            <a:spLocks/>
          </p:cNvSpPr>
          <p:nvPr/>
        </p:nvSpPr>
        <p:spPr>
          <a:xfrm>
            <a:off x="0" y="1580080"/>
            <a:ext cx="6203777" cy="604532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solidFill>
              <a:srgbClr val="FDF214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FEE100"/>
                </a:solidFill>
                <a:latin typeface="Broadway" panose="04040905080B02020502" pitchFamily="82" charset="0"/>
              </a:rPr>
              <a:t>CIUDAD MODERNA</a:t>
            </a:r>
            <a:endParaRPr lang="es-ES" sz="4000" dirty="0">
              <a:solidFill>
                <a:srgbClr val="FEE100"/>
              </a:solidFill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925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962BCF7C-4915-42C2-855B-AEE60B0AFE93}"/>
              </a:ext>
            </a:extLst>
          </p:cNvPr>
          <p:cNvSpPr/>
          <p:nvPr/>
        </p:nvSpPr>
        <p:spPr>
          <a:xfrm>
            <a:off x="1378226" y="379776"/>
            <a:ext cx="77657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DISTRIBUCIÓN DEL RECURSO</a:t>
            </a:r>
            <a:endParaRPr lang="es-ES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405EDD09-4E46-4D6E-B01A-49FFDB3259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5456637"/>
              </p:ext>
            </p:extLst>
          </p:nvPr>
        </p:nvGraphicFramePr>
        <p:xfrm>
          <a:off x="1" y="1580105"/>
          <a:ext cx="9144000" cy="5277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619681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76D1042C-1503-4646-851A-099358B52A90}"/>
              </a:ext>
            </a:extLst>
          </p:cNvPr>
          <p:cNvSpPr txBox="1">
            <a:spLocks/>
          </p:cNvSpPr>
          <p:nvPr/>
        </p:nvSpPr>
        <p:spPr>
          <a:xfrm>
            <a:off x="0" y="288217"/>
            <a:ext cx="9144000" cy="17751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6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el"/>
                <a:ea typeface="+mj-ea"/>
                <a:cs typeface="+mj-cs"/>
              </a:rPr>
              <a:t>EL ALTO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el"/>
                <a:ea typeface="+mj-ea"/>
                <a:cs typeface="+mj-cs"/>
              </a:rPr>
              <a:t>CIUDAD DE OPORTUNIDADES</a:t>
            </a: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488373" y="1930642"/>
            <a:ext cx="8071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CONVERTIR A LA CIUDAD DE EL ALTO EN EL MOTOR ECONÓMICO DEL DEPARTAMENTO DE LA PAZ, PARA EL DESARROLLO DE LAS ACTIVIDADES PRODUCTIVAS, INDUSTRIALES, COMERCIALES Y EMPLEO CON CALIDAD.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xmlns="" id="{411C8478-1231-4BD8-8C29-38AE8A2E1FF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62465" y="3068971"/>
          <a:ext cx="8197012" cy="1604010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4110052">
                  <a:extLst>
                    <a:ext uri="{9D8B030D-6E8A-4147-A177-3AD203B41FA5}">
                      <a16:colId xmlns:a16="http://schemas.microsoft.com/office/drawing/2014/main" xmlns="" val="508527848"/>
                    </a:ext>
                  </a:extLst>
                </a:gridCol>
                <a:gridCol w="4086960">
                  <a:extLst>
                    <a:ext uri="{9D8B030D-6E8A-4147-A177-3AD203B41FA5}">
                      <a16:colId xmlns:a16="http://schemas.microsoft.com/office/drawing/2014/main" xmlns="" val="1203120835"/>
                    </a:ext>
                  </a:extLst>
                </a:gridCol>
              </a:tblGrid>
              <a:tr h="473299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2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PRESUPUESTO 2018</a:t>
                      </a:r>
                      <a:endParaRPr lang="es-ES" sz="2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3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525.777.802,07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40540956"/>
                  </a:ext>
                </a:extLst>
              </a:tr>
              <a:tr h="392509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2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EJECUTADO</a:t>
                      </a:r>
                      <a:endParaRPr lang="es-ES" sz="2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3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440.547.078,23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726624"/>
                  </a:ext>
                </a:extLst>
              </a:tr>
              <a:tr h="549930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4000" b="1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 DE EJECUCIÓN</a:t>
                      </a:r>
                      <a:endParaRPr lang="es-ES" sz="40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9EC80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4000" b="1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83,79%</a:t>
                      </a:r>
                    </a:p>
                  </a:txBody>
                  <a:tcPr marL="0" marR="0" marT="0" marB="0" anchor="b">
                    <a:solidFill>
                      <a:srgbClr val="9EC8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209463"/>
                  </a:ext>
                </a:extLst>
              </a:tr>
            </a:tbl>
          </a:graphicData>
        </a:graphic>
      </p:graphicFrame>
      <p:sp>
        <p:nvSpPr>
          <p:cNvPr id="5" name="AutoShape 2" descr="http://amibolivia.com/AMI/wp-content/uploads/2019/01/ENTREGA-DE-LA-AV-BOLIVARIANA-EN-EL-DISSTRITO-8-8-800x445.jpg">
            <a:extLst>
              <a:ext uri="{FF2B5EF4-FFF2-40B4-BE49-F238E27FC236}">
                <a16:creationId xmlns:a16="http://schemas.microsoft.com/office/drawing/2014/main" xmlns="" id="{A9228051-83A7-41B2-AF5D-D39E08E35E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554E72B5-4F90-4A5F-9CA7-185FE26E45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47" y="4819811"/>
            <a:ext cx="2527672" cy="160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DBCD9450-9D2E-474A-8585-2372089699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5631" y="4819811"/>
            <a:ext cx="2641220" cy="160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38FB64CD-01B5-418A-B823-4877D1BD259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936" y="4834559"/>
            <a:ext cx="2429939" cy="1576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9575740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26565158-9BFA-49C8-ADE1-D0B3CE7641D4}"/>
              </a:ext>
            </a:extLst>
          </p:cNvPr>
          <p:cNvSpPr/>
          <p:nvPr/>
        </p:nvSpPr>
        <p:spPr>
          <a:xfrm>
            <a:off x="770287" y="771056"/>
            <a:ext cx="4329750" cy="2185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CURSOS DE ESPECIALIZACIÓN EN LOS RUBROS DE MADERA, CUERO, ORFEBRERÍA, METAL MECÁNICA, FLORICULTURA, PELUQUERÍA Y ALIMENTOS.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375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ARTESANOS BENEFICIADOS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24137043-AB13-4F71-9ACC-E6C2AE74478E}"/>
              </a:ext>
            </a:extLst>
          </p:cNvPr>
          <p:cNvSpPr/>
          <p:nvPr/>
        </p:nvSpPr>
        <p:spPr>
          <a:xfrm>
            <a:off x="5236007" y="2701264"/>
            <a:ext cx="3809139" cy="1261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CURSOS BÁSICOS EN TEJIDOS.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BENEFICIANDO A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296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MUJERES EN ESTADO VULNERABLE.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E9DBDF31-DE41-4699-9FD0-36E282C9A720}"/>
              </a:ext>
            </a:extLst>
          </p:cNvPr>
          <p:cNvSpPr/>
          <p:nvPr/>
        </p:nvSpPr>
        <p:spPr>
          <a:xfrm>
            <a:off x="5546222" y="5558472"/>
            <a:ext cx="3597778" cy="126188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FERIAS PROMOCIONALES BENEFICIANDO A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2.407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ARTESANOS EXPOSITORES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6C954ECE-88C5-4B9B-9953-1D007A382363}"/>
              </a:ext>
            </a:extLst>
          </p:cNvPr>
          <p:cNvSpPr/>
          <p:nvPr/>
        </p:nvSpPr>
        <p:spPr>
          <a:xfrm>
            <a:off x="634317" y="4744603"/>
            <a:ext cx="3150775" cy="1892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APLICACIÓN MÓVIL IMPLEMENTADA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900" dirty="0">
              <a:solidFill>
                <a:srgbClr val="002060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PARA PROMOCIONAR Y COMERCIALIZAR PRODUCTOS ARTESANALES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xmlns="" id="{BB6EA350-A723-4F20-A703-A67800BB7B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0574" y="3963148"/>
            <a:ext cx="2108743" cy="15582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xmlns="" id="{1F0A4F53-3A59-40DA-BAF6-35EF15906A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4828" y="4447198"/>
            <a:ext cx="1124390" cy="19989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004B586F-315B-41AB-BA29-3C83CDE6B0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6914" y="1105940"/>
            <a:ext cx="2806065" cy="15582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92D7DE26-EAAF-4F37-8A50-53D17C778F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262" y="2941389"/>
            <a:ext cx="2395315" cy="1635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27" name="Título 1">
            <a:extLst>
              <a:ext uri="{FF2B5EF4-FFF2-40B4-BE49-F238E27FC236}">
                <a16:creationId xmlns:a16="http://schemas.microsoft.com/office/drawing/2014/main" xmlns="" id="{8B992EFE-3534-484D-9193-0ECB8D997558}"/>
              </a:ext>
            </a:extLst>
          </p:cNvPr>
          <p:cNvSpPr txBox="1">
            <a:spLocks/>
          </p:cNvSpPr>
          <p:nvPr/>
        </p:nvSpPr>
        <p:spPr>
          <a:xfrm rot="16200000">
            <a:off x="-2932133" y="3106884"/>
            <a:ext cx="6528368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3C60F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A1C614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 OPORTUNIDADES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A1C614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03816722-569F-4B75-9B79-566D96007DB0}"/>
              </a:ext>
            </a:extLst>
          </p:cNvPr>
          <p:cNvSpPr txBox="1"/>
          <p:nvPr/>
        </p:nvSpPr>
        <p:spPr>
          <a:xfrm>
            <a:off x="2951018" y="258236"/>
            <a:ext cx="5391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DESARROLLO ECONÓMICO </a:t>
            </a:r>
          </a:p>
        </p:txBody>
      </p:sp>
    </p:spTree>
    <p:extLst>
      <p:ext uri="{BB962C8B-B14F-4D97-AF65-F5344CB8AC3E}">
        <p14:creationId xmlns:p14="http://schemas.microsoft.com/office/powerpoint/2010/main" val="217035703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doc2018\pc\Documents\Actividades 2017\fotos entrega de cunas\FOTOS ENTREGA DE MOBILIARIO CIPA\DSCN0054.JPG">
            <a:extLst>
              <a:ext uri="{FF2B5EF4-FFF2-40B4-BE49-F238E27FC236}">
                <a16:creationId xmlns:a16="http://schemas.microsoft.com/office/drawing/2014/main" xmlns="" id="{477E036E-A4A4-429B-802D-65CA95DC1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4551" y="3823051"/>
            <a:ext cx="3276301" cy="22928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E32DFA0C-317C-4642-8250-2948F711E42C}"/>
              </a:ext>
            </a:extLst>
          </p:cNvPr>
          <p:cNvSpPr/>
          <p:nvPr/>
        </p:nvSpPr>
        <p:spPr>
          <a:xfrm>
            <a:off x="1212093" y="3279311"/>
            <a:ext cx="6992852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CAPACITÓ A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ARTESANOS EN EL RUBRO MADERA.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2BB180E0-80EE-4234-BB93-410B34C1F6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161" y="1526900"/>
            <a:ext cx="2858651" cy="1590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629CE522-1A18-4269-A5F5-46EFC37DF1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2093" y="1497748"/>
            <a:ext cx="2858651" cy="1590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2A9AB4E1-90A1-4CD4-BF10-DF446F898442}"/>
              </a:ext>
            </a:extLst>
          </p:cNvPr>
          <p:cNvSpPr/>
          <p:nvPr/>
        </p:nvSpPr>
        <p:spPr>
          <a:xfrm>
            <a:off x="634318" y="923502"/>
            <a:ext cx="83944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CENTRO DE INNOVACIÓN PRODUCTIVA ARTESANAL EN MADERA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CF95145C-957A-414D-B1A5-F7B50BBCAEFB}"/>
              </a:ext>
            </a:extLst>
          </p:cNvPr>
          <p:cNvSpPr txBox="1">
            <a:spLocks/>
          </p:cNvSpPr>
          <p:nvPr/>
        </p:nvSpPr>
        <p:spPr>
          <a:xfrm rot="16200000">
            <a:off x="-2932133" y="3106884"/>
            <a:ext cx="6528368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3C60F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A1C614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 OPORTUNIDADES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A1C614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041A5BD8-B6DF-4B9A-A4E6-34B88A601131}"/>
              </a:ext>
            </a:extLst>
          </p:cNvPr>
          <p:cNvSpPr/>
          <p:nvPr/>
        </p:nvSpPr>
        <p:spPr>
          <a:xfrm>
            <a:off x="877937" y="4159880"/>
            <a:ext cx="4405263" cy="1261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630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MOBILIARIOS ENTREGADOS </a:t>
            </a:r>
            <a:r>
              <a:rPr lang="es-ES" sz="2400" b="1" dirty="0">
                <a:solidFill>
                  <a:srgbClr val="002060"/>
                </a:solidFill>
                <a:latin typeface="Calibri" panose="020F0502020204030204"/>
              </a:rPr>
              <a:t>21</a:t>
            </a:r>
            <a:r>
              <a:rPr lang="es-ES" sz="2400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UNIDADES EDUCATIVAS BENEFICIADAS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A48C61A1-1921-433B-A5AF-10E5E231AB7A}"/>
              </a:ext>
            </a:extLst>
          </p:cNvPr>
          <p:cNvSpPr/>
          <p:nvPr/>
        </p:nvSpPr>
        <p:spPr>
          <a:xfrm>
            <a:off x="845668" y="5696675"/>
            <a:ext cx="6992852" cy="892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1346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ESTUDIANTES BENEFICIARIOS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="1" dirty="0">
                <a:solidFill>
                  <a:srgbClr val="002060"/>
                </a:solidFill>
                <a:latin typeface="Calibri" panose="020F0502020204030204"/>
              </a:rPr>
              <a:t>10</a:t>
            </a:r>
            <a:r>
              <a:rPr lang="es-ES" sz="2400" dirty="0">
                <a:solidFill>
                  <a:srgbClr val="002060"/>
                </a:solidFill>
                <a:latin typeface="Calibri" panose="020F0502020204030204"/>
              </a:rPr>
              <a:t> MESAS Y </a:t>
            </a:r>
            <a:r>
              <a:rPr lang="es-ES" sz="2400" b="1" dirty="0">
                <a:solidFill>
                  <a:srgbClr val="002060"/>
                </a:solidFill>
                <a:latin typeface="Calibri" panose="020F0502020204030204"/>
              </a:rPr>
              <a:t>20</a:t>
            </a:r>
            <a:r>
              <a:rPr lang="es-ES" sz="2400" dirty="0">
                <a:solidFill>
                  <a:srgbClr val="002060"/>
                </a:solidFill>
                <a:latin typeface="Calibri" panose="020F0502020204030204"/>
              </a:rPr>
              <a:t> SILLAS POR UNIDAD EDUCATIVA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AA5212EC-DF81-45EE-99E0-E7CF90A54AEB}"/>
              </a:ext>
            </a:extLst>
          </p:cNvPr>
          <p:cNvSpPr txBox="1"/>
          <p:nvPr/>
        </p:nvSpPr>
        <p:spPr>
          <a:xfrm>
            <a:off x="2951018" y="258236"/>
            <a:ext cx="5391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DESARROLLO ECONÓMICO </a:t>
            </a:r>
          </a:p>
        </p:txBody>
      </p:sp>
    </p:spTree>
    <p:extLst>
      <p:ext uri="{BB962C8B-B14F-4D97-AF65-F5344CB8AC3E}">
        <p14:creationId xmlns:p14="http://schemas.microsoft.com/office/powerpoint/2010/main" val="18341287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F8E3453-CDDE-4289-8355-4F5760FAF093}"/>
              </a:ext>
            </a:extLst>
          </p:cNvPr>
          <p:cNvSpPr txBox="1"/>
          <p:nvPr/>
        </p:nvSpPr>
        <p:spPr>
          <a:xfrm>
            <a:off x="2951018" y="258236"/>
            <a:ext cx="5391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DESARROLLO ECONÓMICO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654B1F98-DC49-4141-8AE5-AEB1DE04680C}"/>
              </a:ext>
            </a:extLst>
          </p:cNvPr>
          <p:cNvSpPr/>
          <p:nvPr/>
        </p:nvSpPr>
        <p:spPr>
          <a:xfrm>
            <a:off x="747912" y="1104542"/>
            <a:ext cx="2770374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CULTURA TURÍSTICA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D4A207CC-9CD8-4165-8E4B-BF383B70E1A0}"/>
              </a:ext>
            </a:extLst>
          </p:cNvPr>
          <p:cNvSpPr/>
          <p:nvPr/>
        </p:nvSpPr>
        <p:spPr>
          <a:xfrm>
            <a:off x="4318884" y="1113930"/>
            <a:ext cx="4311052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PROMOCIÓN RUTAS TURÍSTICAS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n 15" descr="C:\Users\Familia\Desktop\WhatsApp Images\IMG-20181107-WA0027.jpg">
            <a:extLst>
              <a:ext uri="{FF2B5EF4-FFF2-40B4-BE49-F238E27FC236}">
                <a16:creationId xmlns:a16="http://schemas.microsoft.com/office/drawing/2014/main" xmlns="" id="{028EBF02-29E9-4381-BB24-F2F496587A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3507" y="2490441"/>
            <a:ext cx="2837161" cy="14743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1" name="Imagen 17">
            <a:extLst>
              <a:ext uri="{FF2B5EF4-FFF2-40B4-BE49-F238E27FC236}">
                <a16:creationId xmlns:a16="http://schemas.microsoft.com/office/drawing/2014/main" xmlns="" id="{2E3B3A80-E055-4AD8-BBCB-5EEBB31310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3506" y="4213859"/>
            <a:ext cx="2837161" cy="15402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23889752-5FDB-4521-9D19-F54F5FF7D8DC}"/>
              </a:ext>
            </a:extLst>
          </p:cNvPr>
          <p:cNvSpPr/>
          <p:nvPr/>
        </p:nvSpPr>
        <p:spPr>
          <a:xfrm>
            <a:off x="803507" y="5815515"/>
            <a:ext cx="2969423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EDUCADORES TURÍSTICOS CAPACITADOS.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6B74A558-AFE1-4B0A-9A1E-DFE719BF640F}"/>
              </a:ext>
            </a:extLst>
          </p:cNvPr>
          <p:cNvSpPr/>
          <p:nvPr/>
        </p:nvSpPr>
        <p:spPr>
          <a:xfrm>
            <a:off x="709450" y="1627619"/>
            <a:ext cx="3456320" cy="892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5.678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NIÑOS CAPACITADOS EN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UNIDADES EDUCATIVAS.</a:t>
            </a:r>
          </a:p>
        </p:txBody>
      </p:sp>
      <p:pic>
        <p:nvPicPr>
          <p:cNvPr id="15" name="Imagen 21" descr="F:\camapaña navideña\46b2b398-3232-4c58-9463-9d3407393914.jpg">
            <a:extLst>
              <a:ext uri="{FF2B5EF4-FFF2-40B4-BE49-F238E27FC236}">
                <a16:creationId xmlns:a16="http://schemas.microsoft.com/office/drawing/2014/main" xmlns="" id="{9C4B55A7-80F4-4EB2-AC45-C9B243BA5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34286" y="2829528"/>
            <a:ext cx="2480247" cy="1574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C3F072BE-CA13-4A0E-AA9C-3473104B136E}"/>
              </a:ext>
            </a:extLst>
          </p:cNvPr>
          <p:cNvSpPr/>
          <p:nvPr/>
        </p:nvSpPr>
        <p:spPr>
          <a:xfrm>
            <a:off x="4430070" y="1627619"/>
            <a:ext cx="4919875" cy="1261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TUVO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1.068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PARTICIPANTES 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RUTAS TURÍSTICAS Y TURISMO DE AVENTURA.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64788900-C257-4866-8737-E5CCD13691C4}"/>
              </a:ext>
            </a:extLst>
          </p:cNvPr>
          <p:cNvSpPr/>
          <p:nvPr/>
        </p:nvSpPr>
        <p:spPr>
          <a:xfrm>
            <a:off x="4318884" y="4363650"/>
            <a:ext cx="4825116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ESPACIOS TURÍSTICOS MEJORADOS EN CUANTO A SU INFRAESTRUCTURA.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078FE57D-ECB0-45D0-A709-F7048018A7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99996" y="5133091"/>
            <a:ext cx="2481060" cy="15402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3245D0F7-C509-4EBC-96D1-BB075DEAD224}"/>
              </a:ext>
            </a:extLst>
          </p:cNvPr>
          <p:cNvSpPr txBox="1">
            <a:spLocks/>
          </p:cNvSpPr>
          <p:nvPr/>
        </p:nvSpPr>
        <p:spPr>
          <a:xfrm rot="16200000">
            <a:off x="-2932133" y="3106884"/>
            <a:ext cx="6528368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3C60F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A1C614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 OPORTUNIDADES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A1C614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6636855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73C131AA-1924-423A-A524-21CD68442D54}"/>
              </a:ext>
            </a:extLst>
          </p:cNvPr>
          <p:cNvSpPr/>
          <p:nvPr/>
        </p:nvSpPr>
        <p:spPr>
          <a:xfrm>
            <a:off x="1530159" y="6164608"/>
            <a:ext cx="6630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EMPRESAS EN FUNCIONAMIENTO</a:t>
            </a:r>
            <a:endParaRPr kumimoji="0" lang="es-BO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0F662D6D-5167-4059-963C-5BCFA0D122F5}"/>
              </a:ext>
            </a:extLst>
          </p:cNvPr>
          <p:cNvSpPr/>
          <p:nvPr/>
        </p:nvSpPr>
        <p:spPr>
          <a:xfrm>
            <a:off x="641855" y="814150"/>
            <a:ext cx="82720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EMPREDIMIENTO JUVENIL Y CREACIÓN DE NUEVAS EMPRESAS.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2AAEA992-8AF0-480D-A63B-2F03E5424B05}"/>
              </a:ext>
            </a:extLst>
          </p:cNvPr>
          <p:cNvSpPr/>
          <p:nvPr/>
        </p:nvSpPr>
        <p:spPr>
          <a:xfrm>
            <a:off x="650093" y="2819911"/>
            <a:ext cx="4009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2.775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ESTUDIANTES CAPACITADOS EN CULTURA EMPRENDEDORA.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69042AEC-1027-42DA-9A50-692D5F891AE4}"/>
              </a:ext>
            </a:extLst>
          </p:cNvPr>
          <p:cNvSpPr/>
          <p:nvPr/>
        </p:nvSpPr>
        <p:spPr>
          <a:xfrm>
            <a:off x="2151905" y="5711323"/>
            <a:ext cx="44262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486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PLANES DE NEGOCIO GENERADOS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AE77D6F2-C7D3-4F97-8D28-E1F378749494}"/>
              </a:ext>
            </a:extLst>
          </p:cNvPr>
          <p:cNvSpPr/>
          <p:nvPr/>
        </p:nvSpPr>
        <p:spPr>
          <a:xfrm>
            <a:off x="4744995" y="3206686"/>
            <a:ext cx="406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2.417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MODELOS DE NEGOCIO CONSOLIDADOS.</a:t>
            </a:r>
          </a:p>
        </p:txBody>
      </p:sp>
      <p:pic>
        <p:nvPicPr>
          <p:cNvPr id="10" name="Imagen 10" descr="C:\Users\Usuario\Documents\Doc. Yo Emprendo\Fotos Feria Emprendimiento\IMG_20181115_105830.jpg">
            <a:extLst>
              <a:ext uri="{FF2B5EF4-FFF2-40B4-BE49-F238E27FC236}">
                <a16:creationId xmlns:a16="http://schemas.microsoft.com/office/drawing/2014/main" xmlns="" id="{03966648-AB3E-48E1-87BD-4679068D2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3183" y="1259489"/>
            <a:ext cx="2563067" cy="1582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7" descr="C:\Users\Usuario\Downloads\WhatsApp Image 2018-10-19 at 15.47.23 (1).jpeg">
            <a:extLst>
              <a:ext uri="{FF2B5EF4-FFF2-40B4-BE49-F238E27FC236}">
                <a16:creationId xmlns:a16="http://schemas.microsoft.com/office/drawing/2014/main" xmlns="" id="{D5C4FBD2-DA45-4F9A-9EBF-FD0CB767F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5779" y="4163542"/>
            <a:ext cx="2590768" cy="16264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2" descr="G:\ABUBU\IMG-20181212-WA0042.jpg">
            <a:extLst>
              <a:ext uri="{FF2B5EF4-FFF2-40B4-BE49-F238E27FC236}">
                <a16:creationId xmlns:a16="http://schemas.microsoft.com/office/drawing/2014/main" xmlns="" id="{47C5E4D5-9685-4A0B-9787-0E4963EF1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5399" y="1643043"/>
            <a:ext cx="2427888" cy="16001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9076FEBC-9602-436A-A1F5-336ED46E9638}"/>
              </a:ext>
            </a:extLst>
          </p:cNvPr>
          <p:cNvSpPr txBox="1"/>
          <p:nvPr/>
        </p:nvSpPr>
        <p:spPr>
          <a:xfrm>
            <a:off x="2951018" y="258236"/>
            <a:ext cx="5391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DESARROLLO ECONÓMICO 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9AE64832-A699-40A3-B3D7-097615E743F8}"/>
              </a:ext>
            </a:extLst>
          </p:cNvPr>
          <p:cNvSpPr txBox="1">
            <a:spLocks/>
          </p:cNvSpPr>
          <p:nvPr/>
        </p:nvSpPr>
        <p:spPr>
          <a:xfrm rot="16200000">
            <a:off x="-2932133" y="3106884"/>
            <a:ext cx="6528368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3C60F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A1C614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 OPORTUNIDADES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A1C614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569997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57EE33B-DC2F-4F32-9854-D805A7C02CBB}"/>
              </a:ext>
            </a:extLst>
          </p:cNvPr>
          <p:cNvSpPr txBox="1"/>
          <p:nvPr/>
        </p:nvSpPr>
        <p:spPr>
          <a:xfrm>
            <a:off x="2951018" y="258236"/>
            <a:ext cx="5391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DESARROLLO ECONÓMICO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04E80F3B-7A53-4095-92F4-0C1C0BBA0B72}"/>
              </a:ext>
            </a:extLst>
          </p:cNvPr>
          <p:cNvSpPr/>
          <p:nvPr/>
        </p:nvSpPr>
        <p:spPr>
          <a:xfrm>
            <a:off x="581780" y="852405"/>
            <a:ext cx="445792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CAMPAÑAS DE SANIDAD ANIMAL</a:t>
            </a:r>
          </a:p>
        </p:txBody>
      </p:sp>
      <p:pic>
        <p:nvPicPr>
          <p:cNvPr id="7" name="20 Imagen">
            <a:extLst>
              <a:ext uri="{FF2B5EF4-FFF2-40B4-BE49-F238E27FC236}">
                <a16:creationId xmlns:a16="http://schemas.microsoft.com/office/drawing/2014/main" xmlns="" id="{B50D8921-2A83-4CB1-A9DC-115C251056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009" y="2074965"/>
            <a:ext cx="1864177" cy="1486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8" name="22 Imagen">
            <a:extLst>
              <a:ext uri="{FF2B5EF4-FFF2-40B4-BE49-F238E27FC236}">
                <a16:creationId xmlns:a16="http://schemas.microsoft.com/office/drawing/2014/main" xmlns="" id="{FBD09458-439A-4800-8367-567250B2C9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908"/>
          <a:stretch/>
        </p:blipFill>
        <p:spPr bwMode="auto">
          <a:xfrm>
            <a:off x="2672946" y="2429216"/>
            <a:ext cx="1868487" cy="14862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DFF5B773-4B0F-441A-87B4-7D27ADBB8C91}"/>
              </a:ext>
            </a:extLst>
          </p:cNvPr>
          <p:cNvSpPr/>
          <p:nvPr/>
        </p:nvSpPr>
        <p:spPr>
          <a:xfrm>
            <a:off x="634317" y="1195659"/>
            <a:ext cx="4231345" cy="892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12.994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CABEZAS DE GANADO ASISTIDAS</a:t>
            </a:r>
            <a:endParaRPr kumimoji="0" lang="es-BO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67B35DE9-FB9B-42FD-B436-71D49047070B}"/>
              </a:ext>
            </a:extLst>
          </p:cNvPr>
          <p:cNvSpPr txBox="1">
            <a:spLocks/>
          </p:cNvSpPr>
          <p:nvPr/>
        </p:nvSpPr>
        <p:spPr>
          <a:xfrm rot="16200000">
            <a:off x="-2932133" y="3106884"/>
            <a:ext cx="6528368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3C60F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A1C614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 OPORTUNIDADES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A1C614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31D3F828-5413-4C3B-9C2C-D5D9089B44AE}"/>
              </a:ext>
            </a:extLst>
          </p:cNvPr>
          <p:cNvSpPr/>
          <p:nvPr/>
        </p:nvSpPr>
        <p:spPr>
          <a:xfrm>
            <a:off x="4667194" y="2074965"/>
            <a:ext cx="44470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2.057</a:t>
            </a: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CABEZAS DE GANADO BOVINO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5.477</a:t>
            </a: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CABEZAS DE GANADO OVINO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5.340</a:t>
            </a: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CABEZAS DE GANADO CAMÉLIDO</a:t>
            </a:r>
            <a:endParaRPr lang="es-BO" sz="2000" dirty="0">
              <a:solidFill>
                <a:schemeClr val="accent1">
                  <a:lumMod val="50000"/>
                </a:schemeClr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120</a:t>
            </a:r>
            <a:r>
              <a:rPr kumimoji="0" lang="es-BO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BO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CABEZAS DE GANADO PORCINO</a:t>
            </a:r>
          </a:p>
        </p:txBody>
      </p:sp>
      <p:pic>
        <p:nvPicPr>
          <p:cNvPr id="17" name="35 Imagen">
            <a:extLst>
              <a:ext uri="{FF2B5EF4-FFF2-40B4-BE49-F238E27FC236}">
                <a16:creationId xmlns:a16="http://schemas.microsoft.com/office/drawing/2014/main" xmlns="" id="{8D486158-6FD5-4E59-A8B1-BC0106C47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7015" y="4438125"/>
            <a:ext cx="3230672" cy="2076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F2AB34CC-1A08-46B7-903D-22F1C71E37B6}"/>
              </a:ext>
            </a:extLst>
          </p:cNvPr>
          <p:cNvSpPr/>
          <p:nvPr/>
        </p:nvSpPr>
        <p:spPr>
          <a:xfrm>
            <a:off x="4374025" y="3888400"/>
            <a:ext cx="47699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EMERGENCIAS AGROPECUARIAS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41A07E42-0800-47AF-BEF4-0FB1D8015BB7}"/>
              </a:ext>
            </a:extLst>
          </p:cNvPr>
          <p:cNvSpPr/>
          <p:nvPr/>
        </p:nvSpPr>
        <p:spPr>
          <a:xfrm>
            <a:off x="678299" y="4482977"/>
            <a:ext cx="4264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BO" b="1" dirty="0">
                <a:solidFill>
                  <a:srgbClr val="C00000"/>
                </a:solidFill>
              </a:rPr>
              <a:t>ASISTENCIAS POR DESASTRES CLIMÁTICOS 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48059D39-7DC3-4CDE-A36A-3694DB4969BA}"/>
              </a:ext>
            </a:extLst>
          </p:cNvPr>
          <p:cNvSpPr/>
          <p:nvPr/>
        </p:nvSpPr>
        <p:spPr>
          <a:xfrm>
            <a:off x="731701" y="4852309"/>
            <a:ext cx="43080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>
                <a:solidFill>
                  <a:schemeClr val="accent5">
                    <a:lumMod val="50000"/>
                  </a:schemeClr>
                </a:solidFill>
              </a:rPr>
              <a:t>1.089</a:t>
            </a:r>
            <a:r>
              <a:rPr lang="es-BO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BO" sz="2000" dirty="0">
                <a:solidFill>
                  <a:schemeClr val="accent5">
                    <a:lumMod val="50000"/>
                  </a:schemeClr>
                </a:solidFill>
              </a:rPr>
              <a:t>FAMILIAS DOTADAS CON </a:t>
            </a:r>
            <a:r>
              <a:rPr lang="es-BO" sz="2800" b="1" dirty="0">
                <a:solidFill>
                  <a:schemeClr val="accent5">
                    <a:lumMod val="50000"/>
                  </a:schemeClr>
                </a:solidFill>
              </a:rPr>
              <a:t>6.674</a:t>
            </a:r>
            <a:r>
              <a:rPr lang="es-BO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BO" sz="2000" dirty="0">
                <a:solidFill>
                  <a:schemeClr val="accent5">
                    <a:lumMod val="50000"/>
                  </a:schemeClr>
                </a:solidFill>
              </a:rPr>
              <a:t>BOLSAS DE AFRECHO.  </a:t>
            </a:r>
            <a:endParaRPr lang="es-ES" sz="20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78ACD742-91BF-48BF-B55C-948214B2B7D5}"/>
              </a:ext>
            </a:extLst>
          </p:cNvPr>
          <p:cNvSpPr/>
          <p:nvPr/>
        </p:nvSpPr>
        <p:spPr>
          <a:xfrm>
            <a:off x="683009" y="5806416"/>
            <a:ext cx="46222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>
                <a:solidFill>
                  <a:schemeClr val="accent5">
                    <a:lumMod val="50000"/>
                  </a:schemeClr>
                </a:solidFill>
              </a:rPr>
              <a:t>1.300</a:t>
            </a:r>
            <a:r>
              <a:rPr lang="es-BO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BO" sz="2000" dirty="0">
                <a:solidFill>
                  <a:schemeClr val="accent5">
                    <a:lumMod val="50000"/>
                  </a:schemeClr>
                </a:solidFill>
              </a:rPr>
              <a:t>FAMILIAS DOTADAS CON BOLSAS DE SEMILLA DE AVENA DE 50 KG. 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65234772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2CBA78E-7C54-4162-934B-906277704347}"/>
              </a:ext>
            </a:extLst>
          </p:cNvPr>
          <p:cNvSpPr txBox="1"/>
          <p:nvPr/>
        </p:nvSpPr>
        <p:spPr>
          <a:xfrm>
            <a:off x="2951018" y="258236"/>
            <a:ext cx="5391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DESARROLLO ECONÓMICO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11F95FCB-6E01-4FFF-BB42-1D4481B1FFD7}"/>
              </a:ext>
            </a:extLst>
          </p:cNvPr>
          <p:cNvSpPr txBox="1">
            <a:spLocks/>
          </p:cNvSpPr>
          <p:nvPr/>
        </p:nvSpPr>
        <p:spPr>
          <a:xfrm rot="16200000">
            <a:off x="-2932133" y="3106884"/>
            <a:ext cx="6528368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3C60F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A1C614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 OPORTUNIDADES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A1C614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4BCAC571-EF29-4BD8-AD0E-607C7A15DFA7}"/>
              </a:ext>
            </a:extLst>
          </p:cNvPr>
          <p:cNvSpPr/>
          <p:nvPr/>
        </p:nvSpPr>
        <p:spPr>
          <a:xfrm>
            <a:off x="812306" y="996409"/>
            <a:ext cx="61720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>
                <a:solidFill>
                  <a:srgbClr val="C00000"/>
                </a:solidFill>
              </a:rPr>
              <a:t>CARPAS SOLARES EN UNIDADES EDUCATIVAS</a:t>
            </a:r>
            <a:endParaRPr lang="es-ES" sz="2800" dirty="0">
              <a:solidFill>
                <a:srgbClr val="C00000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45180DBE-5001-47AF-BB9C-B262EC46683A}"/>
              </a:ext>
            </a:extLst>
          </p:cNvPr>
          <p:cNvSpPr/>
          <p:nvPr/>
        </p:nvSpPr>
        <p:spPr>
          <a:xfrm>
            <a:off x="1601541" y="3596447"/>
            <a:ext cx="36861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>
                <a:solidFill>
                  <a:srgbClr val="C00000"/>
                </a:solidFill>
              </a:rPr>
              <a:t>SANIDAD VEGETAL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6F275E9B-A25B-414F-A842-2B3815A5152A}"/>
              </a:ext>
            </a:extLst>
          </p:cNvPr>
          <p:cNvSpPr/>
          <p:nvPr/>
        </p:nvSpPr>
        <p:spPr>
          <a:xfrm>
            <a:off x="830060" y="1897535"/>
            <a:ext cx="46882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21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</a:rPr>
              <a:t> CARPAS SOLARES REACONDICIONADAS.</a:t>
            </a:r>
          </a:p>
          <a:p>
            <a:pPr>
              <a:defRPr/>
            </a:pPr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1.020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</a:rPr>
              <a:t> ESTUDIANTES Y PROFESORES CAPACITADOS  EN LA  PRODUCCIÓN HORTÍCOLA EN CARPAS SOLARES.</a:t>
            </a:r>
          </a:p>
        </p:txBody>
      </p:sp>
      <p:pic>
        <p:nvPicPr>
          <p:cNvPr id="9" name="15 Imagen" descr="C:\Users\GAMEA\Desktop\DOC AGOSTO\FOTOS SEGUIMIENTO A UNIDADES EDUCATIVAS\DSC_0148.JPG">
            <a:extLst>
              <a:ext uri="{FF2B5EF4-FFF2-40B4-BE49-F238E27FC236}">
                <a16:creationId xmlns:a16="http://schemas.microsoft.com/office/drawing/2014/main" xmlns="" id="{020BAB4B-6D66-45AB-8C88-70758D325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4353" y="1110641"/>
            <a:ext cx="2038317" cy="148199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Marcador de contenido 6">
            <a:extLst>
              <a:ext uri="{FF2B5EF4-FFF2-40B4-BE49-F238E27FC236}">
                <a16:creationId xmlns:a16="http://schemas.microsoft.com/office/drawing/2014/main" xmlns="" id="{B1E07C03-51ED-451D-82B2-240385E91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8301" y="2202458"/>
            <a:ext cx="1933680" cy="1491695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27 Imagen">
            <a:extLst>
              <a:ext uri="{FF2B5EF4-FFF2-40B4-BE49-F238E27FC236}">
                <a16:creationId xmlns:a16="http://schemas.microsoft.com/office/drawing/2014/main" xmlns="" id="{CA5041B7-5A8D-4EC6-BF65-16EA1CC17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508" y="4969503"/>
            <a:ext cx="2022319" cy="147638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29 Imagen" descr="C:\Users\DAySA\Desktop\FOTOS CAPACITACION\IMG_20190114_154451.jpg">
            <a:extLst>
              <a:ext uri="{FF2B5EF4-FFF2-40B4-BE49-F238E27FC236}">
                <a16:creationId xmlns:a16="http://schemas.microsoft.com/office/drawing/2014/main" xmlns="" id="{2F423B7C-F041-4C19-A879-5CF7957E8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0974" y="4198253"/>
            <a:ext cx="1927254" cy="1476388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34A6DD7C-3DD2-48D3-9216-F498AECBF93C}"/>
              </a:ext>
            </a:extLst>
          </p:cNvPr>
          <p:cNvSpPr/>
          <p:nvPr/>
        </p:nvSpPr>
        <p:spPr>
          <a:xfrm>
            <a:off x="4572000" y="3855922"/>
            <a:ext cx="45720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BO" sz="2800" b="1" dirty="0">
                <a:solidFill>
                  <a:schemeClr val="accent1">
                    <a:lumMod val="50000"/>
                  </a:schemeClr>
                </a:solidFill>
              </a:rPr>
              <a:t>350</a:t>
            </a:r>
            <a:r>
              <a:rPr lang="es-BO" sz="2000" b="1" dirty="0">
                <a:solidFill>
                  <a:schemeClr val="accent1">
                    <a:lumMod val="50000"/>
                  </a:schemeClr>
                </a:solidFill>
              </a:rPr>
              <a:t> HA</a:t>
            </a:r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. CUBIERTAS EN EL CULTIVO DE PAPA CON LA CAMPAÑA DE SANIDAD VEGETAL.</a:t>
            </a:r>
          </a:p>
          <a:p>
            <a:pPr>
              <a:defRPr/>
            </a:pPr>
            <a:r>
              <a:rPr lang="es-BO" sz="2800" b="1" dirty="0">
                <a:solidFill>
                  <a:schemeClr val="accent1">
                    <a:lumMod val="50000"/>
                  </a:schemeClr>
                </a:solidFill>
              </a:rPr>
              <a:t>21</a:t>
            </a:r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 TÉCNICOS CAPACITADOS EN EL MANEJO SANITARIO DE PLAGAS Y ENFERMEDADES EN EL CULTIVO.</a:t>
            </a:r>
          </a:p>
          <a:p>
            <a:pPr>
              <a:defRPr/>
            </a:pPr>
            <a:r>
              <a:rPr lang="es-BO" sz="2800" b="1" dirty="0">
                <a:solidFill>
                  <a:schemeClr val="accent1">
                    <a:lumMod val="50000"/>
                  </a:schemeClr>
                </a:solidFill>
              </a:rPr>
              <a:t>500</a:t>
            </a:r>
            <a:r>
              <a:rPr lang="es-BO" sz="2000" dirty="0">
                <a:solidFill>
                  <a:schemeClr val="accent1">
                    <a:lumMod val="50000"/>
                  </a:schemeClr>
                </a:solidFill>
              </a:rPr>
              <a:t> PRODUCTORES CAPACITADOS EN EL CULTIVO DE PAPA. </a:t>
            </a:r>
          </a:p>
        </p:txBody>
      </p:sp>
    </p:spTree>
    <p:extLst>
      <p:ext uri="{BB962C8B-B14F-4D97-AF65-F5344CB8AC3E}">
        <p14:creationId xmlns:p14="http://schemas.microsoft.com/office/powerpoint/2010/main" val="156901187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57EE33B-DC2F-4F32-9854-D805A7C02CBB}"/>
              </a:ext>
            </a:extLst>
          </p:cNvPr>
          <p:cNvSpPr txBox="1"/>
          <p:nvPr/>
        </p:nvSpPr>
        <p:spPr>
          <a:xfrm>
            <a:off x="3136548" y="258236"/>
            <a:ext cx="5391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SERVICIOS MUNICIPALES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5A8BE6A8-1A5B-46FD-AD6B-758219D91C00}"/>
              </a:ext>
            </a:extLst>
          </p:cNvPr>
          <p:cNvSpPr/>
          <p:nvPr/>
        </p:nvSpPr>
        <p:spPr>
          <a:xfrm>
            <a:off x="4794533" y="2671675"/>
            <a:ext cx="4319683" cy="1138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s-ES" sz="2000" dirty="0">
                <a:solidFill>
                  <a:srgbClr val="002060"/>
                </a:solidFill>
              </a:rPr>
              <a:t>INVERSIÓN: Bs. </a:t>
            </a:r>
            <a:r>
              <a:rPr lang="es-ES" sz="2400" b="1" dirty="0">
                <a:solidFill>
                  <a:srgbClr val="002060"/>
                </a:solidFill>
              </a:rPr>
              <a:t>4.323.814,33</a:t>
            </a:r>
          </a:p>
          <a:p>
            <a:pPr lvl="0" algn="ctr">
              <a:defRPr/>
            </a:pPr>
            <a:r>
              <a:rPr lang="es-ES" sz="2000" dirty="0">
                <a:solidFill>
                  <a:srgbClr val="002060"/>
                </a:solidFill>
              </a:rPr>
              <a:t>RECAUDACIÓN: Bs.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2.092.761</a:t>
            </a:r>
            <a:r>
              <a:rPr kumimoji="0" lang="es-E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 SERVICIO DE FAENEO </a:t>
            </a:r>
            <a:endParaRPr kumimoji="0" lang="es-BO" sz="2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0C27F533-B351-438B-95A0-9EF0EA34FB9F}"/>
              </a:ext>
            </a:extLst>
          </p:cNvPr>
          <p:cNvSpPr/>
          <p:nvPr/>
        </p:nvSpPr>
        <p:spPr>
          <a:xfrm>
            <a:off x="5928442" y="2348040"/>
            <a:ext cx="1653081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MATADERO</a:t>
            </a:r>
          </a:p>
        </p:txBody>
      </p:sp>
      <p:pic>
        <p:nvPicPr>
          <p:cNvPr id="12" name="Picture 2" descr="D:\DSMIE 2018\ANUARIO\imagenes mata\IMG-20181128-WA0040.jpeg">
            <a:extLst>
              <a:ext uri="{FF2B5EF4-FFF2-40B4-BE49-F238E27FC236}">
                <a16:creationId xmlns:a16="http://schemas.microsoft.com/office/drawing/2014/main" xmlns="" id="{48CD491A-A492-414A-B4BA-7950759E1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2004" y="3717500"/>
            <a:ext cx="2640461" cy="1857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67B35DE9-FB9B-42FD-B436-71D49047070B}"/>
              </a:ext>
            </a:extLst>
          </p:cNvPr>
          <p:cNvSpPr txBox="1">
            <a:spLocks/>
          </p:cNvSpPr>
          <p:nvPr/>
        </p:nvSpPr>
        <p:spPr>
          <a:xfrm rot="16200000">
            <a:off x="-2932133" y="3106884"/>
            <a:ext cx="6528368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3C60F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A1C614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 OPORTUNIDADES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A1C614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pic>
        <p:nvPicPr>
          <p:cNvPr id="17" name="Picture 9" descr="D:\DSMIE 2018\ANUARIO\CEMENTERIOS\9c0706b7-7a23-43c2-bf9d-94d4e82648e6.jpg">
            <a:extLst>
              <a:ext uri="{FF2B5EF4-FFF2-40B4-BE49-F238E27FC236}">
                <a16:creationId xmlns:a16="http://schemas.microsoft.com/office/drawing/2014/main" xmlns="" id="{C1D2422F-5B9E-4C81-953B-F366E5904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0149" y="3936743"/>
            <a:ext cx="2640460" cy="18120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EEF98DE3-CE99-44BA-A3CA-B6D4503D41D4}"/>
              </a:ext>
            </a:extLst>
          </p:cNvPr>
          <p:cNvSpPr/>
          <p:nvPr/>
        </p:nvSpPr>
        <p:spPr>
          <a:xfrm>
            <a:off x="681496" y="2821696"/>
            <a:ext cx="2032929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CEMENTERIOS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8CFA18AB-5054-476E-9E58-8B76F5E560A0}"/>
              </a:ext>
            </a:extLst>
          </p:cNvPr>
          <p:cNvSpPr/>
          <p:nvPr/>
        </p:nvSpPr>
        <p:spPr>
          <a:xfrm>
            <a:off x="939965" y="3146412"/>
            <a:ext cx="33587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2000" dirty="0">
                <a:solidFill>
                  <a:srgbClr val="002060"/>
                </a:solidFill>
              </a:rPr>
              <a:t>INVERSIÓN: Bs. </a:t>
            </a:r>
            <a:r>
              <a:rPr lang="es-ES" sz="2400" b="1" dirty="0">
                <a:solidFill>
                  <a:srgbClr val="002060"/>
                </a:solidFill>
              </a:rPr>
              <a:t>219.512,43</a:t>
            </a:r>
            <a:endParaRPr lang="es-ES" sz="2000" dirty="0">
              <a:solidFill>
                <a:srgbClr val="002060"/>
              </a:solidFill>
            </a:endParaRPr>
          </a:p>
          <a:p>
            <a:pPr lvl="0" algn="ctr">
              <a:defRPr/>
            </a:pPr>
            <a:r>
              <a:rPr lang="es-ES" sz="2000" dirty="0">
                <a:solidFill>
                  <a:srgbClr val="002060"/>
                </a:solidFill>
              </a:rPr>
              <a:t>RECAUDACIÓN : Bs.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403.709</a:t>
            </a:r>
            <a:r>
              <a:rPr kumimoji="0" lang="es-E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F3267288-4E22-4AA3-B146-BD67E917054D}"/>
              </a:ext>
            </a:extLst>
          </p:cNvPr>
          <p:cNvSpPr/>
          <p:nvPr/>
        </p:nvSpPr>
        <p:spPr>
          <a:xfrm>
            <a:off x="3878551" y="894355"/>
            <a:ext cx="1976567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MINGITORIOS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F2ACBE14-6905-407F-8FE0-BC4C28B6A975}"/>
              </a:ext>
            </a:extLst>
          </p:cNvPr>
          <p:cNvSpPr/>
          <p:nvPr/>
        </p:nvSpPr>
        <p:spPr>
          <a:xfrm>
            <a:off x="4076906" y="1298073"/>
            <a:ext cx="33010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2000" dirty="0">
                <a:solidFill>
                  <a:srgbClr val="002060"/>
                </a:solidFill>
              </a:rPr>
              <a:t>INVERSIÓN: Bs. </a:t>
            </a:r>
            <a:r>
              <a:rPr lang="es-ES" sz="2400" b="1" dirty="0">
                <a:solidFill>
                  <a:srgbClr val="002060"/>
                </a:solidFill>
              </a:rPr>
              <a:t>791.374,87</a:t>
            </a:r>
            <a:endParaRPr kumimoji="0" lang="es-ES" sz="2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RECAUDACIÓN: Bs.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843.675 </a:t>
            </a:r>
          </a:p>
        </p:txBody>
      </p:sp>
      <p:pic>
        <p:nvPicPr>
          <p:cNvPr id="13" name="Picture 3" descr="D:\DSMIE 2018\ANUARIO\FOTOS AREA MINGITORIOS 2018\INSTALACION DE SECADOR ELECTRICO DE MANOS\20180925_152821.jpg">
            <a:extLst>
              <a:ext uri="{FF2B5EF4-FFF2-40B4-BE49-F238E27FC236}">
                <a16:creationId xmlns:a16="http://schemas.microsoft.com/office/drawing/2014/main" xmlns="" id="{32E1D6DE-CF38-4658-BC06-D3690EBBB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0149" y="890919"/>
            <a:ext cx="2778185" cy="1875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D3DCEE22-4399-408A-96CA-82D009B58822}"/>
              </a:ext>
            </a:extLst>
          </p:cNvPr>
          <p:cNvSpPr/>
          <p:nvPr/>
        </p:nvSpPr>
        <p:spPr>
          <a:xfrm>
            <a:off x="2146475" y="5687733"/>
            <a:ext cx="5296116" cy="11387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BO" sz="2800" b="1" dirty="0">
                <a:solidFill>
                  <a:schemeClr val="accent5">
                    <a:lumMod val="50000"/>
                  </a:schemeClr>
                </a:solidFill>
              </a:rPr>
              <a:t>MONTO RECAUDADO </a:t>
            </a:r>
          </a:p>
          <a:p>
            <a:pPr lvl="0" algn="ctr">
              <a:defRPr/>
            </a:pPr>
            <a:r>
              <a:rPr lang="es-BO" sz="3600" dirty="0">
                <a:solidFill>
                  <a:schemeClr val="accent1">
                    <a:lumMod val="50000"/>
                  </a:schemeClr>
                </a:solidFill>
              </a:rPr>
              <a:t>Bs. </a:t>
            </a:r>
            <a:r>
              <a:rPr lang="es-BO" sz="4000" b="1" dirty="0">
                <a:solidFill>
                  <a:schemeClr val="accent1">
                    <a:lumMod val="50000"/>
                  </a:schemeClr>
                </a:solidFill>
              </a:rPr>
              <a:t>3.340.145</a:t>
            </a:r>
            <a:r>
              <a:rPr lang="es-BO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7833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57EE33B-DC2F-4F32-9854-D805A7C02CBB}"/>
              </a:ext>
            </a:extLst>
          </p:cNvPr>
          <p:cNvSpPr txBox="1"/>
          <p:nvPr/>
        </p:nvSpPr>
        <p:spPr>
          <a:xfrm>
            <a:off x="2951018" y="258236"/>
            <a:ext cx="5391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DESARROLLO ECONÓMICO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67B35DE9-FB9B-42FD-B436-71D49047070B}"/>
              </a:ext>
            </a:extLst>
          </p:cNvPr>
          <p:cNvSpPr txBox="1">
            <a:spLocks/>
          </p:cNvSpPr>
          <p:nvPr/>
        </p:nvSpPr>
        <p:spPr>
          <a:xfrm rot="16200000">
            <a:off x="-2932133" y="3106884"/>
            <a:ext cx="6528368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3C60F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A1C614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 OPORTUNIDADES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A1C614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FDB0EC79-9862-424A-9870-D1C089F9BCAE}"/>
              </a:ext>
            </a:extLst>
          </p:cNvPr>
          <p:cNvSpPr/>
          <p:nvPr/>
        </p:nvSpPr>
        <p:spPr>
          <a:xfrm>
            <a:off x="5331634" y="812387"/>
            <a:ext cx="282959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FERIAS Y MERCADOS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70968C58-446E-4C4C-9CA5-D2D21D6A1DF4}"/>
              </a:ext>
            </a:extLst>
          </p:cNvPr>
          <p:cNvSpPr/>
          <p:nvPr/>
        </p:nvSpPr>
        <p:spPr>
          <a:xfrm>
            <a:off x="808317" y="1291899"/>
            <a:ext cx="5149871" cy="120032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CUMPLIMIENTO LEY 291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REGULARIZACIÓN DE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ASENTAMIENTOS Y PAGO DE PATENTES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xmlns="" id="{1F81FF28-49C3-4F03-BEC2-5EE16924A15A}"/>
              </a:ext>
            </a:extLst>
          </p:cNvPr>
          <p:cNvSpPr/>
          <p:nvPr/>
        </p:nvSpPr>
        <p:spPr>
          <a:xfrm>
            <a:off x="624422" y="2775681"/>
            <a:ext cx="51999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dirty="0">
              <a:solidFill>
                <a:srgbClr val="5B9BD5">
                  <a:lumMod val="50000"/>
                </a:srgbClr>
              </a:solidFill>
              <a:latin typeface="Calibri" panose="020F0502020204030204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n 9" descr="C:\Users\DFO\Desktop\FOTOGRAFIAS\panoramica\20160812_093513.jpg">
            <a:extLst>
              <a:ext uri="{FF2B5EF4-FFF2-40B4-BE49-F238E27FC236}">
                <a16:creationId xmlns:a16="http://schemas.microsoft.com/office/drawing/2014/main" xmlns="" id="{A7DE013A-1F55-477E-BF4B-72DD46431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2285" y="4644124"/>
            <a:ext cx="2749203" cy="1779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n 10" descr="C:\Users\DFO\Desktop\FOTOGRAFIAS\panoramica\20160812_104945.jpg">
            <a:extLst>
              <a:ext uri="{FF2B5EF4-FFF2-40B4-BE49-F238E27FC236}">
                <a16:creationId xmlns:a16="http://schemas.microsoft.com/office/drawing/2014/main" xmlns="" id="{8D7C00B9-C9CB-440A-889F-DF7446AD2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2188" y="2376229"/>
            <a:ext cx="2749202" cy="1779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C533B528-310D-49A5-B516-F3DBDA72CB2D}"/>
              </a:ext>
            </a:extLst>
          </p:cNvPr>
          <p:cNvSpPr/>
          <p:nvPr/>
        </p:nvSpPr>
        <p:spPr>
          <a:xfrm>
            <a:off x="720142" y="2574367"/>
            <a:ext cx="4067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100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 OPERATIVOS DE CONTROL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9E7EC6E3-58BC-4699-986C-C61904800359}"/>
              </a:ext>
            </a:extLst>
          </p:cNvPr>
          <p:cNvSpPr/>
          <p:nvPr/>
        </p:nvSpPr>
        <p:spPr>
          <a:xfrm>
            <a:off x="704022" y="3097587"/>
            <a:ext cx="5018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100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 INSPECCIONES Y NOTIFICACIONES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08E20A6F-E641-4696-A78E-EE151E001EDB}"/>
              </a:ext>
            </a:extLst>
          </p:cNvPr>
          <p:cNvSpPr/>
          <p:nvPr/>
        </p:nvSpPr>
        <p:spPr>
          <a:xfrm>
            <a:off x="720142" y="3671070"/>
            <a:ext cx="51739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257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 ASOCIACIONES GREMIALES AUTORIZADAS EN EL PAGO DE PATENTES QUE MEJORÓ LA RECAUDACIÓN EN 65% RESPECTO A LA GESTIÓN 2017.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4257DFB1-D3F2-4489-9391-D4106575FBEA}"/>
              </a:ext>
            </a:extLst>
          </p:cNvPr>
          <p:cNvSpPr/>
          <p:nvPr/>
        </p:nvSpPr>
        <p:spPr>
          <a:xfrm>
            <a:off x="723373" y="5337880"/>
            <a:ext cx="500206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44 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CAMPAÑAS DE LIMPIEZA Y CONTROL DE FUNCIONAMIENTO DE MERCADOS</a:t>
            </a:r>
          </a:p>
        </p:txBody>
      </p:sp>
    </p:spTree>
    <p:extLst>
      <p:ext uri="{BB962C8B-B14F-4D97-AF65-F5344CB8AC3E}">
        <p14:creationId xmlns:p14="http://schemas.microsoft.com/office/powerpoint/2010/main" val="228439561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xmlns="" id="{9684731C-C131-4B79-B774-09F6D71C59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"/>
          <a:stretch/>
        </p:blipFill>
        <p:spPr>
          <a:xfrm>
            <a:off x="6104221" y="5229895"/>
            <a:ext cx="1766456" cy="1409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453272" y="1336964"/>
            <a:ext cx="286878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dirty="0">
                <a:solidFill>
                  <a:srgbClr val="002060"/>
                </a:solidFill>
                <a:latin typeface="Calibri" panose="020F0502020204030204"/>
              </a:rPr>
              <a:t>TIPOLOGÍAS DE EQUIPAMIENTO</a:t>
            </a:r>
          </a:p>
          <a:p>
            <a:pPr algn="ctr">
              <a:defRPr/>
            </a:pPr>
            <a:endParaRPr lang="es-ES" sz="1600" dirty="0">
              <a:solidFill>
                <a:srgbClr val="002060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es-ES" sz="1600" dirty="0">
                <a:solidFill>
                  <a:srgbClr val="002060"/>
                </a:solidFill>
                <a:latin typeface="Calibri" panose="020F0502020204030204"/>
              </a:rPr>
              <a:t>MONTO EJECUTADO</a:t>
            </a:r>
          </a:p>
          <a:p>
            <a:pPr algn="ctr">
              <a:defRPr/>
            </a:pPr>
            <a:r>
              <a:rPr lang="es-ES" sz="2400" b="1" i="1" dirty="0">
                <a:solidFill>
                  <a:srgbClr val="002060"/>
                </a:solidFill>
                <a:latin typeface="Calibri" panose="020F0502020204030204"/>
              </a:rPr>
              <a:t>Bs. 19,33 MILLONES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i="1" dirty="0">
                <a:solidFill>
                  <a:srgbClr val="C00000"/>
                </a:solidFill>
                <a:latin typeface="Calibri" panose="020F0502020204030204"/>
              </a:rPr>
              <a:t>31</a:t>
            </a:r>
            <a:r>
              <a:rPr kumimoji="0" lang="es-ES" sz="3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6196808" y="1403743"/>
            <a:ext cx="29471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</a:t>
            </a:r>
            <a:r>
              <a:rPr lang="es-ES" sz="2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 algn="ctr">
              <a:defRPr/>
            </a:pPr>
            <a:r>
              <a:rPr lang="es-ES" sz="2000" dirty="0">
                <a:solidFill>
                  <a:srgbClr val="002060"/>
                </a:solidFill>
                <a:latin typeface="Calibri" panose="020F0502020204030204"/>
              </a:rPr>
              <a:t>PROYECTOS DE INFRAESTRUCTURA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26" name="Imagen 25" descr="C:\Users\PC-EDUCACION\Desktop\PROYECTOS 2017\FOTOSS\Álbum 1\20170904_101823.jpg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96795" y="5229895"/>
            <a:ext cx="1906845" cy="1318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7" name="Imagen 2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9095" y="3721445"/>
            <a:ext cx="1522968" cy="13362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xmlns="" id="{E267812A-D706-4C95-90B9-9FB8EC03F50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159" y="5267266"/>
            <a:ext cx="2095543" cy="13362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xmlns="" id="{EA154A0B-B70E-4BF9-8F82-AD1C9C0D551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8767" y="3978971"/>
            <a:ext cx="1667316" cy="1140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135" y="119749"/>
            <a:ext cx="728201" cy="139786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8E172E36-52AC-4D78-8297-E4B6CFB743B1}"/>
              </a:ext>
            </a:extLst>
          </p:cNvPr>
          <p:cNvSpPr/>
          <p:nvPr/>
        </p:nvSpPr>
        <p:spPr>
          <a:xfrm>
            <a:off x="2353783" y="1084388"/>
            <a:ext cx="59414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es-ES" sz="2000" b="1" dirty="0">
                <a:solidFill>
                  <a:srgbClr val="C00000"/>
                </a:solidFill>
              </a:rPr>
              <a:t>PROYECTOS DE INFRAESTRUCTURA Y EQUIPAMIENTO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A4B3E07A-C02A-4DEF-AC96-BC63DEF9FA5B}"/>
              </a:ext>
            </a:extLst>
          </p:cNvPr>
          <p:cNvSpPr txBox="1"/>
          <p:nvPr/>
        </p:nvSpPr>
        <p:spPr>
          <a:xfrm>
            <a:off x="3508189" y="156741"/>
            <a:ext cx="4787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dirty="0">
                <a:solidFill>
                  <a:srgbClr val="C00000"/>
                </a:solidFill>
              </a:rPr>
              <a:t>DESARROLLO HUMANO</a:t>
            </a:r>
          </a:p>
          <a:p>
            <a:pPr algn="r"/>
            <a:r>
              <a:rPr lang="es-ES" sz="2400" b="1" dirty="0">
                <a:solidFill>
                  <a:srgbClr val="C00000"/>
                </a:solidFill>
              </a:rPr>
              <a:t> EDUCACIÓN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CF95145C-957A-414D-B1A5-F7B50BBCAEFB}"/>
              </a:ext>
            </a:extLst>
          </p:cNvPr>
          <p:cNvSpPr txBox="1">
            <a:spLocks/>
          </p:cNvSpPr>
          <p:nvPr/>
        </p:nvSpPr>
        <p:spPr>
          <a:xfrm rot="16200000">
            <a:off x="-2932133" y="3106884"/>
            <a:ext cx="6528368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3C60F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A1C614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 OPORTUNIDADES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A1C614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7013535" y="3136612"/>
            <a:ext cx="1667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i="1" noProof="0" dirty="0">
                <a:solidFill>
                  <a:srgbClr val="C00000"/>
                </a:solidFill>
                <a:latin typeface="Calibri" panose="020F0502020204030204"/>
              </a:rPr>
              <a:t>14</a:t>
            </a:r>
            <a:r>
              <a:rPr kumimoji="0" lang="es-ES" sz="3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%    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6360718" y="2563344"/>
            <a:ext cx="2947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dirty="0">
                <a:solidFill>
                  <a:srgbClr val="002060"/>
                </a:solidFill>
                <a:latin typeface="Calibri" panose="020F0502020204030204"/>
              </a:rPr>
              <a:t>MONTO EJECUTADO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="1" i="1" dirty="0">
                <a:solidFill>
                  <a:srgbClr val="002060"/>
                </a:solidFill>
                <a:latin typeface="Calibri" panose="020F0502020204030204"/>
              </a:rPr>
              <a:t>Bs. 20,76 MILLONES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3139649" y="1433969"/>
            <a:ext cx="277155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endParaRPr lang="es-ES" sz="2800" dirty="0">
              <a:solidFill>
                <a:srgbClr val="002060"/>
              </a:solidFill>
              <a:latin typeface="Calibri" panose="020F0502020204030204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dirty="0">
                <a:solidFill>
                  <a:srgbClr val="002060"/>
                </a:solidFill>
                <a:latin typeface="Calibri" panose="020F0502020204030204"/>
              </a:rPr>
              <a:t>AYNIS EDUCATIVOS</a:t>
            </a:r>
          </a:p>
          <a:p>
            <a:pPr algn="ctr">
              <a:defRPr/>
            </a:pPr>
            <a:endParaRPr lang="es-ES" sz="1600" dirty="0">
              <a:solidFill>
                <a:srgbClr val="002060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es-ES" sz="1600" dirty="0">
                <a:solidFill>
                  <a:srgbClr val="002060"/>
                </a:solidFill>
                <a:latin typeface="Calibri" panose="020F0502020204030204"/>
              </a:rPr>
              <a:t>MONTO EJECUTADO</a:t>
            </a:r>
          </a:p>
          <a:p>
            <a:pPr algn="ctr">
              <a:defRPr/>
            </a:pPr>
            <a:r>
              <a:rPr lang="es-ES" sz="2400" b="1" i="1" dirty="0">
                <a:solidFill>
                  <a:srgbClr val="002060"/>
                </a:solidFill>
                <a:latin typeface="Calibri" panose="020F0502020204030204"/>
              </a:rPr>
              <a:t>Bs. 351</a:t>
            </a:r>
            <a:r>
              <a:rPr lang="es-ES" sz="2400" b="1" i="1" dirty="0">
                <a:solidFill>
                  <a:srgbClr val="002060"/>
                </a:solidFill>
              </a:rPr>
              <a:t>.470,00</a:t>
            </a:r>
            <a:endParaRPr kumimoji="0" lang="es-ES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Calibri" panose="020F050202020403020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1885" y="3161068"/>
            <a:ext cx="3635242" cy="2003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Flecha: hacia arriba 2">
            <a:extLst>
              <a:ext uri="{FF2B5EF4-FFF2-40B4-BE49-F238E27FC236}">
                <a16:creationId xmlns:a16="http://schemas.microsoft.com/office/drawing/2014/main" xmlns="" id="{86353C31-CCC6-476E-8AA0-06D3EDD8E669}"/>
              </a:ext>
            </a:extLst>
          </p:cNvPr>
          <p:cNvSpPr/>
          <p:nvPr/>
        </p:nvSpPr>
        <p:spPr>
          <a:xfrm>
            <a:off x="2355443" y="3259558"/>
            <a:ext cx="294774" cy="400110"/>
          </a:xfrm>
          <a:prstGeom prst="upArrow">
            <a:avLst>
              <a:gd name="adj1" fmla="val 28019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Flecha: hacia arriba 17">
            <a:extLst>
              <a:ext uri="{FF2B5EF4-FFF2-40B4-BE49-F238E27FC236}">
                <a16:creationId xmlns:a16="http://schemas.microsoft.com/office/drawing/2014/main" xmlns="" id="{29E9BBD8-1AA9-4C56-A347-A380DD13204A}"/>
              </a:ext>
            </a:extLst>
          </p:cNvPr>
          <p:cNvSpPr/>
          <p:nvPr/>
        </p:nvSpPr>
        <p:spPr>
          <a:xfrm>
            <a:off x="8281319" y="3199967"/>
            <a:ext cx="294774" cy="400110"/>
          </a:xfrm>
          <a:prstGeom prst="upArrow">
            <a:avLst>
              <a:gd name="adj1" fmla="val 28019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5615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03ACF7E6-EC0B-4151-BF88-7E0B4FEED8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6942446"/>
              </p:ext>
            </p:extLst>
          </p:nvPr>
        </p:nvGraphicFramePr>
        <p:xfrm>
          <a:off x="105097" y="1233996"/>
          <a:ext cx="8275422" cy="4944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D8DABD04-F0A4-4DC0-8294-6CD15336BFDC}"/>
              </a:ext>
            </a:extLst>
          </p:cNvPr>
          <p:cNvSpPr/>
          <p:nvPr/>
        </p:nvSpPr>
        <p:spPr>
          <a:xfrm>
            <a:off x="2139520" y="391486"/>
            <a:ext cx="6741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RECAUDACIONES MUNICIPALES</a:t>
            </a:r>
            <a:endParaRPr lang="es-E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lecha: hacia arriba 6">
            <a:extLst>
              <a:ext uri="{FF2B5EF4-FFF2-40B4-BE49-F238E27FC236}">
                <a16:creationId xmlns:a16="http://schemas.microsoft.com/office/drawing/2014/main" xmlns="" id="{E4B3E335-379C-4960-92E8-4A0BBF3F35B1}"/>
              </a:ext>
            </a:extLst>
          </p:cNvPr>
          <p:cNvSpPr/>
          <p:nvPr/>
        </p:nvSpPr>
        <p:spPr>
          <a:xfrm>
            <a:off x="8380519" y="2045585"/>
            <a:ext cx="248576" cy="523220"/>
          </a:xfrm>
          <a:prstGeom prst="upArrow">
            <a:avLst>
              <a:gd name="adj1" fmla="val 21429"/>
              <a:gd name="adj2" fmla="val 110714"/>
            </a:avLst>
          </a:prstGeom>
          <a:solidFill>
            <a:srgbClr val="C00000">
              <a:alpha val="70000"/>
            </a:srgbClr>
          </a:solidFill>
          <a:ln w="25400">
            <a:solidFill>
              <a:srgbClr val="C00000">
                <a:alpha val="6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215430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F6DB37C-589B-4732-917E-CEA8B39D0BBF}"/>
              </a:ext>
            </a:extLst>
          </p:cNvPr>
          <p:cNvSpPr txBox="1"/>
          <p:nvPr/>
        </p:nvSpPr>
        <p:spPr>
          <a:xfrm>
            <a:off x="2639205" y="1189702"/>
            <a:ext cx="4044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="1" dirty="0">
                <a:solidFill>
                  <a:srgbClr val="C00000"/>
                </a:solidFill>
                <a:latin typeface="Calibri" panose="020F0502020204030204"/>
              </a:rPr>
              <a:t>PROGRAMAS EJECUTADOS</a:t>
            </a:r>
            <a:endParaRPr kumimoji="0" lang="es-ES" sz="24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EEB2EE8D-F1D9-4E7B-B5B8-48E63BAF5674}"/>
              </a:ext>
            </a:extLst>
          </p:cNvPr>
          <p:cNvSpPr/>
          <p:nvPr/>
        </p:nvSpPr>
        <p:spPr>
          <a:xfrm>
            <a:off x="374971" y="1766077"/>
            <a:ext cx="3844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>
              <a:defRPr/>
            </a:pPr>
            <a:r>
              <a:rPr lang="es-ES" sz="2000" i="1" dirty="0">
                <a:solidFill>
                  <a:srgbClr val="C00000"/>
                </a:solidFill>
              </a:rPr>
              <a:t>PROGRAMA ALIMENTACIÓN COMPLEMENTARIA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58AF6728-12C2-4934-9BC2-CC6B76CCBB11}"/>
              </a:ext>
            </a:extLst>
          </p:cNvPr>
          <p:cNvSpPr txBox="1"/>
          <p:nvPr/>
        </p:nvSpPr>
        <p:spPr>
          <a:xfrm>
            <a:off x="708082" y="2613392"/>
            <a:ext cx="31784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002060"/>
                </a:solidFill>
                <a:latin typeface="Calibri" panose="020F0502020204030204"/>
              </a:rPr>
              <a:t>RACIONES LIQUIDAS Y SOLIDAS</a:t>
            </a:r>
          </a:p>
          <a:p>
            <a:pPr algn="ctr"/>
            <a:r>
              <a:rPr lang="es-ES" sz="24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 99,15 MILLONES</a:t>
            </a:r>
            <a:endParaRPr kumimoji="0" lang="es-ES" sz="20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uLnTx/>
              <a:uFillTx/>
              <a:latin typeface="Calibri" panose="020F0502020204030204"/>
            </a:endParaRPr>
          </a:p>
          <a:p>
            <a:pPr algn="ctr"/>
            <a:r>
              <a:rPr lang="es-ES" sz="1600" dirty="0">
                <a:solidFill>
                  <a:srgbClr val="002060"/>
                </a:solidFill>
                <a:latin typeface="Calibri" panose="020F0502020204030204"/>
              </a:rPr>
              <a:t>MONTO TOTAL</a:t>
            </a:r>
          </a:p>
          <a:p>
            <a:pPr algn="ctr">
              <a:defRPr/>
            </a:pPr>
            <a:r>
              <a:rPr lang="es-ES" sz="2800" b="1" i="1" dirty="0">
                <a:solidFill>
                  <a:srgbClr val="002060"/>
                </a:solidFill>
                <a:latin typeface="Calibri" panose="020F0502020204030204"/>
              </a:rPr>
              <a:t>Bs. </a:t>
            </a:r>
            <a:r>
              <a:rPr lang="es-ES" sz="2800" b="1" i="1" dirty="0">
                <a:solidFill>
                  <a:srgbClr val="FF0000"/>
                </a:solidFill>
                <a:latin typeface="Calibri" panose="020F0502020204030204"/>
              </a:rPr>
              <a:t>85.815.803,39</a:t>
            </a:r>
            <a:endParaRPr kumimoji="0" lang="es-ES" sz="16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9 Imagen">
            <a:extLst>
              <a:ext uri="{FF2B5EF4-FFF2-40B4-BE49-F238E27FC236}">
                <a16:creationId xmlns:a16="http://schemas.microsoft.com/office/drawing/2014/main" xmlns="" id="{5B10CB2F-7146-402F-950C-5FABAD4411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773" y="4542170"/>
            <a:ext cx="2305982" cy="1767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39291DA8-C8A7-49E8-A2D5-8C3340861ED5}"/>
              </a:ext>
            </a:extLst>
          </p:cNvPr>
          <p:cNvSpPr txBox="1"/>
          <p:nvPr/>
        </p:nvSpPr>
        <p:spPr>
          <a:xfrm>
            <a:off x="5149156" y="2619860"/>
            <a:ext cx="360064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002060"/>
                </a:solidFill>
                <a:latin typeface="Calibri" panose="020F0502020204030204"/>
              </a:rPr>
              <a:t>NIÑOS Y NIÑAS BENEFICIADOS</a:t>
            </a:r>
          </a:p>
          <a:p>
            <a:pPr algn="ctr">
              <a:defRPr/>
            </a:pPr>
            <a:r>
              <a:rPr lang="es-ES" sz="2400" b="1" i="1" dirty="0">
                <a:solidFill>
                  <a:srgbClr val="002060"/>
                </a:solidFill>
                <a:latin typeface="Calibri" panose="020F0502020204030204"/>
              </a:rPr>
              <a:t>30.968</a:t>
            </a:r>
          </a:p>
          <a:p>
            <a:pPr algn="ctr">
              <a:defRPr/>
            </a:pPr>
            <a:r>
              <a:rPr lang="es-ES" sz="2000" dirty="0">
                <a:solidFill>
                  <a:srgbClr val="002060"/>
                </a:solidFill>
              </a:rPr>
              <a:t>MONTO EJECUTADO</a:t>
            </a:r>
            <a:endParaRPr lang="es-ES" sz="20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s-ES" sz="2800" b="1" i="1" dirty="0">
                <a:solidFill>
                  <a:srgbClr val="002060"/>
                </a:solidFill>
                <a:latin typeface="Calibri" panose="020F0502020204030204"/>
              </a:rPr>
              <a:t>Bs. </a:t>
            </a:r>
            <a:r>
              <a:rPr lang="es-ES" sz="2800" b="1" i="1" dirty="0">
                <a:solidFill>
                  <a:srgbClr val="FF0000"/>
                </a:solidFill>
                <a:latin typeface="Calibri" panose="020F0502020204030204"/>
              </a:rPr>
              <a:t>6.19 MILLONES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8 %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0884379C-C828-4514-8271-DF4EDD8BF532}"/>
              </a:ext>
            </a:extLst>
          </p:cNvPr>
          <p:cNvSpPr/>
          <p:nvPr/>
        </p:nvSpPr>
        <p:spPr>
          <a:xfrm>
            <a:off x="4764159" y="1781670"/>
            <a:ext cx="45382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>
              <a:defRPr/>
            </a:pPr>
            <a:r>
              <a:rPr lang="es-ES" sz="2000" i="1" dirty="0">
                <a:solidFill>
                  <a:srgbClr val="C00000"/>
                </a:solidFill>
              </a:rPr>
              <a:t>PROGRAMA MUNICIPAL DE APOYO AL DESARROLLO INFANTIL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D3F47F1A-7556-4E9A-AD42-33257098EE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7824" y="4504450"/>
            <a:ext cx="2307475" cy="1805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6 Imagen">
            <a:extLst>
              <a:ext uri="{FF2B5EF4-FFF2-40B4-BE49-F238E27FC236}">
                <a16:creationId xmlns:a16="http://schemas.microsoft.com/office/drawing/2014/main" xmlns="" id="{890C5EFA-5152-450A-AEF7-84E388098E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2263" y="4542170"/>
            <a:ext cx="2742631" cy="1767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CF95145C-957A-414D-B1A5-F7B50BBCAEFB}"/>
              </a:ext>
            </a:extLst>
          </p:cNvPr>
          <p:cNvSpPr txBox="1">
            <a:spLocks/>
          </p:cNvSpPr>
          <p:nvPr/>
        </p:nvSpPr>
        <p:spPr>
          <a:xfrm rot="16200000">
            <a:off x="-2932133" y="3106884"/>
            <a:ext cx="6528368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3C60F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A1C614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 OPORTUNIDADES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A1C614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76ABBEDB-9D20-41CD-A27F-070776DD26F2}"/>
              </a:ext>
            </a:extLst>
          </p:cNvPr>
          <p:cNvSpPr txBox="1"/>
          <p:nvPr/>
        </p:nvSpPr>
        <p:spPr>
          <a:xfrm>
            <a:off x="3508189" y="156741"/>
            <a:ext cx="4787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600" b="1" dirty="0">
                <a:solidFill>
                  <a:srgbClr val="C00000"/>
                </a:solidFill>
              </a:rPr>
              <a:t>DESARROLLO HUMANO</a:t>
            </a:r>
          </a:p>
          <a:p>
            <a:pPr algn="r"/>
            <a:r>
              <a:rPr lang="es-ES" sz="2400" b="1" dirty="0">
                <a:solidFill>
                  <a:srgbClr val="C00000"/>
                </a:solidFill>
              </a:rPr>
              <a:t> EDUCACIÓN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39291DA8-C8A7-49E8-A2D5-8C3340861ED5}"/>
              </a:ext>
            </a:extLst>
          </p:cNvPr>
          <p:cNvSpPr txBox="1"/>
          <p:nvPr/>
        </p:nvSpPr>
        <p:spPr>
          <a:xfrm>
            <a:off x="7658186" y="6308270"/>
            <a:ext cx="16442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rgbClr val="002060"/>
                </a:solidFill>
                <a:latin typeface="Calibri" panose="020F0502020204030204"/>
              </a:rPr>
              <a:t>FUENTE: </a:t>
            </a:r>
            <a:r>
              <a:rPr lang="es-ES" sz="1200" dirty="0" err="1">
                <a:solidFill>
                  <a:srgbClr val="002060"/>
                </a:solidFill>
                <a:latin typeface="Calibri" panose="020F0502020204030204"/>
              </a:rPr>
              <a:t>D.P.I.P</a:t>
            </a:r>
            <a:r>
              <a:rPr lang="es-ES" sz="1200" dirty="0">
                <a:solidFill>
                  <a:srgbClr val="002060"/>
                </a:solidFill>
                <a:latin typeface="Calibri" panose="020F0502020204030204"/>
              </a:rPr>
              <a:t>.</a:t>
            </a:r>
            <a:endParaRPr kumimoji="0" lang="es-ES" sz="20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lecha: hacia arriba 17">
            <a:extLst>
              <a:ext uri="{FF2B5EF4-FFF2-40B4-BE49-F238E27FC236}">
                <a16:creationId xmlns:a16="http://schemas.microsoft.com/office/drawing/2014/main" xmlns="" id="{55E84769-A3CD-4AF9-B9FD-9BF865971369}"/>
              </a:ext>
            </a:extLst>
          </p:cNvPr>
          <p:cNvSpPr/>
          <p:nvPr/>
        </p:nvSpPr>
        <p:spPr>
          <a:xfrm>
            <a:off x="7336191" y="3999081"/>
            <a:ext cx="294774" cy="400110"/>
          </a:xfrm>
          <a:prstGeom prst="upArrow">
            <a:avLst>
              <a:gd name="adj1" fmla="val 28019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809866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2667CDE-F60E-4BD1-B6D6-ACB8BB556228}"/>
              </a:ext>
            </a:extLst>
          </p:cNvPr>
          <p:cNvSpPr txBox="1"/>
          <p:nvPr/>
        </p:nvSpPr>
        <p:spPr>
          <a:xfrm>
            <a:off x="871667" y="826730"/>
            <a:ext cx="4199981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/>
            <a:r>
              <a:rPr lang="es-BO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ESCUELAS SALUDABLES</a:t>
            </a:r>
            <a:endParaRPr lang="es-E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10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801664" y="198523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EDUCACIÓN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ECF4896B-1DC1-4544-B90D-ECAFB3E0CC75}"/>
              </a:ext>
            </a:extLst>
          </p:cNvPr>
          <p:cNvSpPr/>
          <p:nvPr/>
        </p:nvSpPr>
        <p:spPr>
          <a:xfrm>
            <a:off x="878646" y="1272126"/>
            <a:ext cx="3693354" cy="67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s-ES" b="1" dirty="0">
                <a:solidFill>
                  <a:srgbClr val="002060"/>
                </a:solidFill>
                <a:latin typeface="Calibri  "/>
                <a:ea typeface="Calibri" panose="020F0502020204030204" pitchFamily="34" charset="0"/>
                <a:cs typeface="Times New Roman" panose="02020603050405020304" pitchFamily="18" charset="0"/>
              </a:rPr>
              <a:t>72 </a:t>
            </a:r>
            <a:r>
              <a:rPr lang="es-ES" dirty="0">
                <a:solidFill>
                  <a:srgbClr val="002060"/>
                </a:solidFill>
                <a:latin typeface="Calibri  "/>
                <a:ea typeface="Calibri" panose="020F0502020204030204" pitchFamily="34" charset="0"/>
                <a:cs typeface="Times New Roman" panose="02020603050405020304" pitchFamily="18" charset="0"/>
              </a:rPr>
              <a:t>UNIDADES EDUCATIVAS 2DA FASE DE IMPLEMENTACIÓN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5CA30DC3-7E1C-41FE-A503-EEB121FFEB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9"/>
          <a:stretch/>
        </p:blipFill>
        <p:spPr>
          <a:xfrm>
            <a:off x="5554914" y="4754922"/>
            <a:ext cx="2325596" cy="1999804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065395D1-E248-442A-8022-4B25E0CAA3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630" y="1105912"/>
            <a:ext cx="2942322" cy="2075581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2" descr="https://lh3.googleusercontent.com/wALTbQI8gjkRjhXUVIXN82sT90QxLhxvszcsmxFZv8Mf8iVfgYIOoUjiEOSeGLrx_wk9zkGPe6pmAM-s43kgDTf1sBeNUww8yiObxblCiaDRgEWjI_2CRSdGFqzalgS7AswnnP3cbEuFBfeX2l_c_0jRp0uCdDYNrNgh5i_UWKQpvBo4eqTX3mcGHmrbMxGOYnxBDZLE86DlQmnOlQc1sVZaphARXdV6gLD06PsJ500ti0htHdXRBMyPPQTJVq2dIKxn5zsLChpxS0skW3sEKZXKEar9cVTF3bTA3Lbg6Rgc3vcPGoKt0X_GlNQyMT1cnO3TSwCwzvlHQekTBU8XHzLUC1d3exQXkKIEc5r-BJa2jhAcWCUbU1PzWWeopQFg5vH85uKzV2zgzb8l29lBGTZV1q0FDl8xmQ_Pl5Y4BKQJXoTBqDKnSY-2vCJobQiEFjl4VNJAwDa4BDKrfRpfSbH4z1yMX9SUSWJzO3j4cuFs0lOjAIsDHo-QnIviFrd_dchuIvqMyhhn01u3pxlHEF3H8qiOid78_YEYGa5Cax9_3AkxOz8oQo3TNs8S85EH58ctvvWC-IEAAS61TKpGaEleF2ZN8JTnNDsbIPqZz-z4Ugdt-JspOgZnoGFOjPxDvNmmrWDyvKa0FBK0lrLPO89gCm0Fh14=w478-h358-no">
            <a:extLst>
              <a:ext uri="{FF2B5EF4-FFF2-40B4-BE49-F238E27FC236}">
                <a16:creationId xmlns:a16="http://schemas.microsoft.com/office/drawing/2014/main" xmlns="" id="{D428E9FB-E039-4F4B-B599-5ACDB0300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863" y="2461701"/>
            <a:ext cx="2942322" cy="2208284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69221BB6-ED76-4E2D-BDA9-6278A45159FC}"/>
              </a:ext>
            </a:extLst>
          </p:cNvPr>
          <p:cNvSpPr/>
          <p:nvPr/>
        </p:nvSpPr>
        <p:spPr>
          <a:xfrm>
            <a:off x="1025685" y="4862836"/>
            <a:ext cx="3399275" cy="968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s-ES" b="1" dirty="0">
                <a:solidFill>
                  <a:srgbClr val="002060"/>
                </a:solidFill>
                <a:latin typeface="Calibri  "/>
                <a:ea typeface="Calibri" panose="020F0502020204030204" pitchFamily="34" charset="0"/>
                <a:cs typeface="Times New Roman" panose="02020603050405020304" pitchFamily="18" charset="0"/>
              </a:rPr>
              <a:t>30 </a:t>
            </a:r>
            <a:r>
              <a:rPr lang="es-ES" dirty="0">
                <a:solidFill>
                  <a:srgbClr val="002060"/>
                </a:solidFill>
                <a:latin typeface="Calibri  "/>
                <a:ea typeface="Calibri" panose="020F0502020204030204" pitchFamily="34" charset="0"/>
                <a:cs typeface="Times New Roman" panose="02020603050405020304" pitchFamily="18" charset="0"/>
              </a:rPr>
              <a:t>UNIDADES EDUCATIVAS DISPONEN DE UN HUERTO ESCOLAR</a:t>
            </a:r>
            <a:r>
              <a:rPr lang="es-ES" b="1" dirty="0">
                <a:solidFill>
                  <a:srgbClr val="002060"/>
                </a:solidFill>
                <a:latin typeface="Calibri  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B090C911-53EC-44E5-990D-23C2A5371617}"/>
              </a:ext>
            </a:extLst>
          </p:cNvPr>
          <p:cNvSpPr/>
          <p:nvPr/>
        </p:nvSpPr>
        <p:spPr>
          <a:xfrm>
            <a:off x="4780102" y="3429000"/>
            <a:ext cx="3875220" cy="1264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s-ES" b="1" dirty="0">
                <a:solidFill>
                  <a:srgbClr val="002060"/>
                </a:solidFill>
                <a:latin typeface="Calibri  "/>
                <a:ea typeface="Calibri" panose="020F0502020204030204" pitchFamily="34" charset="0"/>
                <a:cs typeface="Times New Roman" panose="02020603050405020304" pitchFamily="18" charset="0"/>
              </a:rPr>
              <a:t>190 </a:t>
            </a:r>
            <a:r>
              <a:rPr lang="es-ES" dirty="0">
                <a:solidFill>
                  <a:srgbClr val="002060"/>
                </a:solidFill>
                <a:latin typeface="Calibri  "/>
                <a:ea typeface="Calibri" panose="020F0502020204030204" pitchFamily="34" charset="0"/>
                <a:cs typeface="Times New Roman" panose="02020603050405020304" pitchFamily="18" charset="0"/>
              </a:rPr>
              <a:t>UNIDADES EDUCATIVAS INSCRITAS PARA LA 3RA FASE DE IMPLEMENTACIÓN DEL PROGRAMA DE MANERA VOLUNTARIA Y ESCRITA </a:t>
            </a:r>
          </a:p>
        </p:txBody>
      </p:sp>
    </p:spTree>
    <p:extLst>
      <p:ext uri="{BB962C8B-B14F-4D97-AF65-F5344CB8AC3E}">
        <p14:creationId xmlns:p14="http://schemas.microsoft.com/office/powerpoint/2010/main" val="1195520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F6B50DE4-2A2D-4531-957F-2059E6CF92AD}"/>
              </a:ext>
            </a:extLst>
          </p:cNvPr>
          <p:cNvSpPr txBox="1">
            <a:spLocks/>
          </p:cNvSpPr>
          <p:nvPr/>
        </p:nvSpPr>
        <p:spPr>
          <a:xfrm rot="16200000">
            <a:off x="-2602491" y="3350571"/>
            <a:ext cx="6203777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E2000A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BO" sz="4000" dirty="0">
                <a:solidFill>
                  <a:srgbClr val="E0000A"/>
                </a:solidFill>
                <a:latin typeface="Broadway" panose="04040905080B02020502" pitchFamily="82" charset="0"/>
              </a:rPr>
              <a:t>CIUDAD SEGURA</a:t>
            </a:r>
            <a:endParaRPr lang="es-ES" sz="4000" dirty="0">
              <a:solidFill>
                <a:srgbClr val="E0000A"/>
              </a:solidFill>
              <a:latin typeface="Broadway" panose="04040905080B02020502" pitchFamily="82" charset="0"/>
            </a:endParaRPr>
          </a:p>
        </p:txBody>
      </p:sp>
      <p:sp>
        <p:nvSpPr>
          <p:cNvPr id="10" name="Rectángulo 1">
            <a:extLst>
              <a:ext uri="{FF2B5EF4-FFF2-40B4-BE49-F238E27FC236}">
                <a16:creationId xmlns:a16="http://schemas.microsoft.com/office/drawing/2014/main" xmlns="" id="{9902ECD5-9A56-462B-B3B2-A733E0D03862}"/>
              </a:ext>
            </a:extLst>
          </p:cNvPr>
          <p:cNvSpPr/>
          <p:nvPr/>
        </p:nvSpPr>
        <p:spPr>
          <a:xfrm>
            <a:off x="801664" y="198523"/>
            <a:ext cx="7386708" cy="7048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457200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DEPORTES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A68EEA32-C22C-47AD-A3AC-B3ADF413D973}"/>
              </a:ext>
            </a:extLst>
          </p:cNvPr>
          <p:cNvSpPr/>
          <p:nvPr/>
        </p:nvSpPr>
        <p:spPr>
          <a:xfrm>
            <a:off x="1044543" y="1314408"/>
            <a:ext cx="3598989" cy="968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s-ES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s-E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CENTROS DE PSICOMOTRICIDAD DEPORTIVA PARA NIÑOS DE 4 A 6 AÑOS.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10771C54-C335-4957-AA2A-32B079CA335B}"/>
              </a:ext>
            </a:extLst>
          </p:cNvPr>
          <p:cNvSpPr/>
          <p:nvPr/>
        </p:nvSpPr>
        <p:spPr>
          <a:xfrm>
            <a:off x="1007219" y="2232644"/>
            <a:ext cx="3612469" cy="674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s-BO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APROBACIÓN DE LA LEY MUNICIPAL DEL DEPORTE </a:t>
            </a:r>
            <a:endParaRPr lang="es-ES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733ACC5-A843-49EA-8826-45C06326E4C9}"/>
              </a:ext>
            </a:extLst>
          </p:cNvPr>
          <p:cNvSpPr/>
          <p:nvPr/>
        </p:nvSpPr>
        <p:spPr>
          <a:xfrm>
            <a:off x="1007218" y="3002868"/>
            <a:ext cx="36124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60  ESCUELAS DEPORTIVAS MUNICIPALES FORTALECIDAS EN LOS 14 DISTRITOS </a:t>
            </a:r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B158565B-BA54-4625-9F35-90088A77024D}"/>
              </a:ext>
            </a:extLst>
          </p:cNvPr>
          <p:cNvSpPr/>
          <p:nvPr/>
        </p:nvSpPr>
        <p:spPr>
          <a:xfrm>
            <a:off x="965390" y="4089738"/>
            <a:ext cx="36142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 CUENTA CON MÁS DE 20 INSTRUCTORES ESPECIALIZADOS DE TODAS LAS DISCIPLINAS DEPORTIVAS</a:t>
            </a:r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4DCCC9D4-861E-4EBD-941C-1A1DEF0A28F8}"/>
              </a:ext>
            </a:extLst>
          </p:cNvPr>
          <p:cNvSpPr/>
          <p:nvPr/>
        </p:nvSpPr>
        <p:spPr>
          <a:xfrm>
            <a:off x="983334" y="5253226"/>
            <a:ext cx="38645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3.600 NIÑOS, NIÑAS Y ADOLESCENTES (DE 6 A 17 AÑOS) BENEFICIADOS DE LAS ESCUELAS DEPORTIVAS MUNICIPALES</a:t>
            </a: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2F4BC866-1A8A-48D9-BEF4-5AA6D6560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44" y="2793689"/>
            <a:ext cx="2938726" cy="1655482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46A5DFDF-20E8-4C08-87A8-0342EEBE2C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44" y="4653785"/>
            <a:ext cx="2938726" cy="1959150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2" descr="Resultado de imagen para estadio municipal de el alto">
            <a:extLst>
              <a:ext uri="{FF2B5EF4-FFF2-40B4-BE49-F238E27FC236}">
                <a16:creationId xmlns:a16="http://schemas.microsoft.com/office/drawing/2014/main" xmlns="" id="{6BA09691-2437-4888-B218-A621F8568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44" y="928717"/>
            <a:ext cx="2938726" cy="1660358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2204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6E0BA711-6813-4FE3-B2A5-06950808F856}"/>
              </a:ext>
            </a:extLst>
          </p:cNvPr>
          <p:cNvSpPr txBox="1">
            <a:spLocks/>
          </p:cNvSpPr>
          <p:nvPr/>
        </p:nvSpPr>
        <p:spPr>
          <a:xfrm rot="16200000">
            <a:off x="-2748564" y="3213583"/>
            <a:ext cx="6203777" cy="551705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9C416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800" b="0" i="0" u="none" strike="noStrike" kern="1200" cap="none" spc="0" normalizeH="0" baseline="0" noProof="0" dirty="0">
                <a:ln>
                  <a:noFill/>
                </a:ln>
                <a:solidFill>
                  <a:srgbClr val="A9C416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OPORTUNIDADES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A9C416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5D9DD662-9626-44E9-98DE-AE40F05C8663}"/>
              </a:ext>
            </a:extLst>
          </p:cNvPr>
          <p:cNvSpPr/>
          <p:nvPr/>
        </p:nvSpPr>
        <p:spPr>
          <a:xfrm>
            <a:off x="6062774" y="401370"/>
            <a:ext cx="2181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DEPORTE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C07A2DB8-5623-4F26-96FC-697B09A1B8AD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5146" y="4822656"/>
            <a:ext cx="2658822" cy="1768668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CuadroTexto 13">
            <a:extLst>
              <a:ext uri="{FF2B5EF4-FFF2-40B4-BE49-F238E27FC236}">
                <a16:creationId xmlns:a16="http://schemas.microsoft.com/office/drawing/2014/main" xmlns="" id="{B2E607C2-C509-422F-8F7D-113C774AC0BA}"/>
              </a:ext>
            </a:extLst>
          </p:cNvPr>
          <p:cNvSpPr txBox="1"/>
          <p:nvPr/>
        </p:nvSpPr>
        <p:spPr>
          <a:xfrm>
            <a:off x="1412622" y="4891382"/>
            <a:ext cx="3062524" cy="163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>
                <a:solidFill>
                  <a:srgbClr val="00206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1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D-4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REFAC. CENTRO DESARROLLO GRAN PODER L/DISTRITAL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1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INVERSIÓN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Bs. </a:t>
            </a:r>
            <a:r>
              <a:rPr kumimoji="0" lang="es-BO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104.982,98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cs typeface="Times New Roman" panose="02020603050405020304" pitchFamily="18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AED1CDFF-4D8E-47F5-BBA5-3C70978E985E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737" y="1216993"/>
            <a:ext cx="2817577" cy="1600438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9F1D4791-A4C0-46BC-9FCA-43C7EC4414B5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1730" y="1216993"/>
            <a:ext cx="2679952" cy="1703455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CuadroTexto 13">
            <a:extLst>
              <a:ext uri="{FF2B5EF4-FFF2-40B4-BE49-F238E27FC236}">
                <a16:creationId xmlns:a16="http://schemas.microsoft.com/office/drawing/2014/main" xmlns="" id="{58DB1180-77A4-4E3E-B1CF-485821BB04D9}"/>
              </a:ext>
            </a:extLst>
          </p:cNvPr>
          <p:cNvSpPr txBox="1"/>
          <p:nvPr/>
        </p:nvSpPr>
        <p:spPr>
          <a:xfrm>
            <a:off x="621539" y="2850217"/>
            <a:ext cx="3194114" cy="163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>
                <a:solidFill>
                  <a:srgbClr val="00206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D-1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REFAC. MULTIFUNCIONAL SATELITE L/ DISTRITAL 1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INVERSIÓN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Bs.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179.167,64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EC93EEFD-92FC-4898-9F43-26C12D5F22B9}"/>
              </a:ext>
            </a:extLst>
          </p:cNvPr>
          <p:cNvSpPr txBox="1"/>
          <p:nvPr/>
        </p:nvSpPr>
        <p:spPr>
          <a:xfrm>
            <a:off x="5087568" y="2920448"/>
            <a:ext cx="3768674" cy="163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>
                <a:solidFill>
                  <a:srgbClr val="00206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D-14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CONST. CANCHA DE FUTSAL BAUTISTA SAAVEDRA U.V. B-2 L/DISTRITAL 14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 </a:t>
            </a:r>
            <a:r>
              <a:rPr kumimoji="0" lang="es-ES" sz="1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INVERSIÓN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Bs. </a:t>
            </a:r>
            <a:r>
              <a:rPr kumimoji="0" lang="es-BO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385.352,81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64371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2727562" y="2656730"/>
            <a:ext cx="42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s-ES" sz="1600" dirty="0">
                <a:solidFill>
                  <a:srgbClr val="002060"/>
                </a:solidFill>
                <a:latin typeface="Calibri" panose="020F0502020204030204"/>
              </a:rPr>
              <a:t>LA ESCUELA MUNICIPAL DE ARTES CUENTA CON </a:t>
            </a:r>
          </a:p>
          <a:p>
            <a:pPr algn="ctr" fontAlgn="b"/>
            <a:r>
              <a:rPr lang="es-ES" sz="2400" b="1" i="1" dirty="0">
                <a:solidFill>
                  <a:srgbClr val="002060"/>
                </a:solidFill>
                <a:latin typeface="Calibri" panose="020F0502020204030204"/>
              </a:rPr>
              <a:t>8 DISCIPLINAS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3077744" y="4249532"/>
            <a:ext cx="3269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s-ES" sz="1600" dirty="0">
                <a:solidFill>
                  <a:srgbClr val="002060"/>
                </a:solidFill>
                <a:latin typeface="Calibri" panose="020F0502020204030204"/>
              </a:rPr>
              <a:t>ACTIVIDADES CULTURALES Y CÍVICAS</a:t>
            </a:r>
          </a:p>
          <a:p>
            <a:pPr algn="ctr" fontAlgn="b"/>
            <a:r>
              <a:rPr lang="es-ES" sz="2400" b="1" i="1" dirty="0">
                <a:solidFill>
                  <a:srgbClr val="002060"/>
                </a:solidFill>
                <a:latin typeface="Calibri" panose="020F0502020204030204"/>
              </a:rPr>
              <a:t>462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6159142" y="4300767"/>
            <a:ext cx="28165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s-ES" sz="1600" dirty="0">
                <a:solidFill>
                  <a:srgbClr val="002060"/>
                </a:solidFill>
                <a:latin typeface="Calibri" panose="020F0502020204030204"/>
              </a:rPr>
              <a:t>MONTO EJECUTADO </a:t>
            </a:r>
          </a:p>
          <a:p>
            <a:pPr algn="ctr" fontAlgn="b"/>
            <a:r>
              <a:rPr lang="es-ES" sz="2800" b="1" i="1" dirty="0">
                <a:solidFill>
                  <a:srgbClr val="002060"/>
                </a:solidFill>
              </a:rPr>
              <a:t>Bs. 6.168.373,20</a:t>
            </a:r>
            <a:endParaRPr lang="es-ES" sz="2800" b="1" i="1" dirty="0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" name="3 Imagen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733" y="1274915"/>
            <a:ext cx="2010782" cy="1318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4 Imagen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284" y="1257178"/>
            <a:ext cx="2372490" cy="12754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3 Imagen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086" y="2961638"/>
            <a:ext cx="2239424" cy="1708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Marcador de contenido 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4805" y="5126812"/>
            <a:ext cx="2638969" cy="1523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2" descr="C:\Users\MI PC\Desktop\ACTIVIDADES CRONOGRAMA - FOTOS\25 DANZANDO ALTO\DANZANDO ALTO SEGUNDO TIEMPO ELENCOS\CAPEZIO SUCRE\IMG_7360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448" y="5149756"/>
            <a:ext cx="2049067" cy="1477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6" name="Picture 3" descr="C:\Users\MI PC\Desktop\ACTIVIDADES CRONOGRAMA - FOTOS\17 ENCUENTRO GALA BIG BAND 26-7-18\IMG_0009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7627" y="5126812"/>
            <a:ext cx="2391543" cy="14833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7" name="Picture 3" descr="C:\Users\MI PC\Desktop\ACTIVIDADES CRONOGRAMA - FOTOS\20 FITEA 2018\descargos fitea\elencos\Nueva escena\IMG_1542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5674" y="2820345"/>
            <a:ext cx="1781967" cy="14869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3946" y="1235159"/>
            <a:ext cx="2258904" cy="12780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CF95145C-957A-414D-B1A5-F7B50BBCAEFB}"/>
              </a:ext>
            </a:extLst>
          </p:cNvPr>
          <p:cNvSpPr txBox="1">
            <a:spLocks/>
          </p:cNvSpPr>
          <p:nvPr/>
        </p:nvSpPr>
        <p:spPr>
          <a:xfrm rot="16200000">
            <a:off x="-2932133" y="3106884"/>
            <a:ext cx="6528368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3C60F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A1C614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 OPORTUNIDADES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A1C614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EF6DB37C-589B-4732-917E-CEA8B39D0BBF}"/>
              </a:ext>
            </a:extLst>
          </p:cNvPr>
          <p:cNvSpPr txBox="1"/>
          <p:nvPr/>
        </p:nvSpPr>
        <p:spPr>
          <a:xfrm>
            <a:off x="503429" y="678249"/>
            <a:ext cx="7912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="1" dirty="0">
                <a:solidFill>
                  <a:srgbClr val="C00000"/>
                </a:solidFill>
                <a:latin typeface="Calibri" panose="020F0502020204030204"/>
              </a:rPr>
              <a:t>PROMOCIÓN Y CONSERVACIÓN DE CULTURA Y PATRIMONIO</a:t>
            </a:r>
            <a:endParaRPr kumimoji="0" lang="es-ES" sz="24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3F44AA2A-0CA1-406E-A103-3AB12CCA6C3C}"/>
              </a:ext>
            </a:extLst>
          </p:cNvPr>
          <p:cNvSpPr txBox="1"/>
          <p:nvPr/>
        </p:nvSpPr>
        <p:spPr>
          <a:xfrm>
            <a:off x="6346823" y="184910"/>
            <a:ext cx="262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C00000"/>
                </a:solidFill>
              </a:rPr>
              <a:t>CULTURA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xmlns="" id="{7D68E2C1-A1A1-4AD0-AAE8-D74267264A9F}"/>
              </a:ext>
            </a:extLst>
          </p:cNvPr>
          <p:cNvSpPr txBox="1"/>
          <p:nvPr/>
        </p:nvSpPr>
        <p:spPr>
          <a:xfrm>
            <a:off x="3099607" y="3397894"/>
            <a:ext cx="3153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"/>
            <a:r>
              <a:rPr lang="es-ES" sz="1600" dirty="0">
                <a:solidFill>
                  <a:srgbClr val="002060"/>
                </a:solidFill>
                <a:latin typeface="Calibri" panose="020F0502020204030204"/>
              </a:rPr>
              <a:t>ALUMNOS REGULARES</a:t>
            </a:r>
          </a:p>
          <a:p>
            <a:pPr algn="ctr" fontAlgn="b"/>
            <a:r>
              <a:rPr lang="es-ES" sz="2400" b="1" i="1" dirty="0">
                <a:solidFill>
                  <a:srgbClr val="002060"/>
                </a:solidFill>
                <a:latin typeface="Calibri" panose="020F0502020204030204"/>
              </a:rPr>
              <a:t>3.801</a:t>
            </a:r>
          </a:p>
          <a:p>
            <a:pPr algn="ctr" fontAlgn="b"/>
            <a:endParaRPr lang="es-ES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537588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EF61053-FEF8-4AFF-958D-63CAD173E66F}"/>
              </a:ext>
            </a:extLst>
          </p:cNvPr>
          <p:cNvSpPr txBox="1"/>
          <p:nvPr/>
        </p:nvSpPr>
        <p:spPr>
          <a:xfrm>
            <a:off x="93758" y="3629273"/>
            <a:ext cx="8556604" cy="2246769"/>
          </a:xfrm>
          <a:prstGeom prst="rect">
            <a:avLst/>
          </a:prstGeom>
          <a:noFill/>
          <a:ln w="28575" cap="flat" cmpd="thickThin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marL="36000" algn="just" fontAlgn="ctr"/>
            <a:r>
              <a:rPr lang="es-ES" sz="2800" dirty="0">
                <a:solidFill>
                  <a:schemeClr val="accent5">
                    <a:lumMod val="50000"/>
                  </a:schemeClr>
                </a:solidFill>
              </a:rPr>
              <a:t>SE ATIENDE A NECESIDADES PRIORIZADAS EN INFRAESTRUCTURA, EQUIPAMIENTO Y SERVICIOS; AL DESARROLLO HUMANO INTEGRAL; LA PRODUCCIÓN AGROPECUARIA; INNOVACIÓN PRODUCTIVA; PROMOCIÓN ECONÓMICA Y EMPLEO.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241D8EB5-4038-4E31-B8ED-701ADFB1DB69}"/>
              </a:ext>
            </a:extLst>
          </p:cNvPr>
          <p:cNvSpPr/>
          <p:nvPr/>
        </p:nvSpPr>
        <p:spPr>
          <a:xfrm>
            <a:off x="301452" y="2577575"/>
            <a:ext cx="35718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b="1" u="sng" dirty="0">
                <a:solidFill>
                  <a:srgbClr val="00206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Bradley Hand ITC" panose="03070402050302030203" pitchFamily="66" charset="0"/>
              </a:rPr>
              <a:t>RESULTADO</a:t>
            </a:r>
            <a:endParaRPr lang="es-ES" sz="4400" b="1" u="sng" dirty="0">
              <a:solidFill>
                <a:srgbClr val="00206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22D08140-9792-4B22-8858-51AC7FF39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3016" y="1315107"/>
            <a:ext cx="2789934" cy="2789934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7DA97AE7-C947-4BC8-930F-7D56EC6C521B}"/>
              </a:ext>
            </a:extLst>
          </p:cNvPr>
          <p:cNvSpPr txBox="1">
            <a:spLocks/>
          </p:cNvSpPr>
          <p:nvPr/>
        </p:nvSpPr>
        <p:spPr>
          <a:xfrm>
            <a:off x="0" y="1580080"/>
            <a:ext cx="6203777" cy="551705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A9C416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800" b="0" i="0" u="none" strike="noStrike" kern="1200" cap="none" spc="0" normalizeH="0" baseline="0" noProof="0" dirty="0">
                <a:ln>
                  <a:noFill/>
                </a:ln>
                <a:solidFill>
                  <a:srgbClr val="A9C416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CIUDAD DE OPORTUNIDADES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A9C416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772689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EE25280F-751C-44D5-BE32-58B529454920}"/>
              </a:ext>
            </a:extLst>
          </p:cNvPr>
          <p:cNvSpPr txBox="1">
            <a:spLocks/>
          </p:cNvSpPr>
          <p:nvPr/>
        </p:nvSpPr>
        <p:spPr>
          <a:xfrm>
            <a:off x="0" y="374565"/>
            <a:ext cx="9144000" cy="17751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el"/>
              </a:rPr>
              <a:t>EL ALTO</a:t>
            </a:r>
          </a:p>
          <a:p>
            <a:r>
              <a:rPr lang="es-BO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el"/>
              </a:rPr>
              <a:t>CON INSTITUCIONALIDAD</a:t>
            </a:r>
            <a:endParaRPr lang="es-ES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xmlns="" id="{388F1B09-556C-4405-AC87-89811F9AF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948265"/>
              </p:ext>
            </p:extLst>
          </p:nvPr>
        </p:nvGraphicFramePr>
        <p:xfrm>
          <a:off x="362465" y="3585719"/>
          <a:ext cx="8197012" cy="1604010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4110052">
                  <a:extLst>
                    <a:ext uri="{9D8B030D-6E8A-4147-A177-3AD203B41FA5}">
                      <a16:colId xmlns:a16="http://schemas.microsoft.com/office/drawing/2014/main" xmlns="" val="508527848"/>
                    </a:ext>
                  </a:extLst>
                </a:gridCol>
                <a:gridCol w="4086960">
                  <a:extLst>
                    <a:ext uri="{9D8B030D-6E8A-4147-A177-3AD203B41FA5}">
                      <a16:colId xmlns:a16="http://schemas.microsoft.com/office/drawing/2014/main" xmlns="" val="1203120835"/>
                    </a:ext>
                  </a:extLst>
                </a:gridCol>
              </a:tblGrid>
              <a:tr h="409491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2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PRESUPUESTO 2018</a:t>
                      </a:r>
                      <a:endParaRPr lang="es-ES" sz="2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3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634.108.177,27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40540956"/>
                  </a:ext>
                </a:extLst>
              </a:tr>
              <a:tr h="335292">
                <a:tc>
                  <a:txBody>
                    <a:bodyPr/>
                    <a:lstStyle/>
                    <a:p>
                      <a:pPr lvl="1" algn="l" fontAlgn="b"/>
                      <a:r>
                        <a:rPr lang="es-ES" sz="2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EJECUTADO</a:t>
                      </a:r>
                      <a:endParaRPr lang="es-ES" sz="2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32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520.064.731,51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726624"/>
                  </a:ext>
                </a:extLst>
              </a:tr>
              <a:tr h="549930">
                <a:tc>
                  <a:txBody>
                    <a:bodyPr/>
                    <a:lstStyle/>
                    <a:p>
                      <a:pPr lvl="0" algn="l" fontAlgn="b"/>
                      <a:r>
                        <a:rPr lang="es-ES" sz="4000" b="1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 DE EJECUCIÓN</a:t>
                      </a:r>
                      <a:endParaRPr lang="es-ES" sz="40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E4D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4000" b="1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82,02%</a:t>
                      </a:r>
                    </a:p>
                  </a:txBody>
                  <a:tcPr marL="0" marR="0" marT="0" marB="0" anchor="b">
                    <a:solidFill>
                      <a:srgbClr val="E4D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209463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088F059A-5DBD-4428-8A8B-D7D5FBDAA678}"/>
              </a:ext>
            </a:extLst>
          </p:cNvPr>
          <p:cNvSpPr/>
          <p:nvPr/>
        </p:nvSpPr>
        <p:spPr>
          <a:xfrm>
            <a:off x="477795" y="2149727"/>
            <a:ext cx="80816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ALCANZAR MAYORES NIVELES DE EFECTIVIDAD Y CAMBIO TRANSFORMADOR, CON UNA ACCIÓN COORDINADA Y CONCERTACIÓN INTERINSTITUCIONAL PARA LA GESTIÓN INTEGRAL DEL DESARROLLO MUNICIPAL, BAJO EL LIDERAZGO INSTITUCIONAL DEL GAMEA.</a:t>
            </a:r>
          </a:p>
        </p:txBody>
      </p:sp>
    </p:spTree>
    <p:extLst>
      <p:ext uri="{BB962C8B-B14F-4D97-AF65-F5344CB8AC3E}">
        <p14:creationId xmlns:p14="http://schemas.microsoft.com/office/powerpoint/2010/main" val="253502797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7DAAB843-90D2-4A83-BA2F-B94B34FBED6D}"/>
              </a:ext>
            </a:extLst>
          </p:cNvPr>
          <p:cNvSpPr/>
          <p:nvPr/>
        </p:nvSpPr>
        <p:spPr>
          <a:xfrm>
            <a:off x="157162" y="308389"/>
            <a:ext cx="82185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BO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CAPACITACIÓN A LOS ACTORES SOCIALES</a:t>
            </a:r>
            <a:endParaRPr lang="es-E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D9865C2B-D823-48F5-B254-2384A0F0E636}"/>
              </a:ext>
            </a:extLst>
          </p:cNvPr>
          <p:cNvSpPr/>
          <p:nvPr/>
        </p:nvSpPr>
        <p:spPr>
          <a:xfrm>
            <a:off x="4058545" y="1341492"/>
            <a:ext cx="427929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BO" sz="2800" b="1" dirty="0">
                <a:solidFill>
                  <a:srgbClr val="002060"/>
                </a:solidFill>
                <a:latin typeface="Calibri" panose="020F0502020204030204"/>
              </a:rPr>
              <a:t>3.000</a:t>
            </a:r>
            <a:r>
              <a:rPr lang="es-BO" sz="2400" dirty="0">
                <a:solidFill>
                  <a:srgbClr val="002060"/>
                </a:solidFill>
                <a:latin typeface="Calibri" panose="020F0502020204030204"/>
              </a:rPr>
              <a:t> PARTICIPANTES ENTRE </a:t>
            </a:r>
            <a:r>
              <a:rPr lang="es-BO" sz="2400" b="1" dirty="0">
                <a:solidFill>
                  <a:srgbClr val="002060"/>
                </a:solidFill>
                <a:latin typeface="Calibri" panose="020F0502020204030204"/>
              </a:rPr>
              <a:t>PRESIDENTES, DIRECTIVAS Y VECINOS </a:t>
            </a:r>
            <a:r>
              <a:rPr lang="es-BO" sz="2400" dirty="0">
                <a:solidFill>
                  <a:srgbClr val="002060"/>
                </a:solidFill>
                <a:latin typeface="Calibri" panose="020F0502020204030204"/>
              </a:rPr>
              <a:t>EN GENERAL DE LAS URBANIZACIONES DE LOS </a:t>
            </a:r>
            <a:r>
              <a:rPr lang="es-BO" sz="2400" b="1" dirty="0">
                <a:solidFill>
                  <a:srgbClr val="002060"/>
                </a:solidFill>
                <a:latin typeface="Calibri" panose="020F0502020204030204"/>
              </a:rPr>
              <a:t>14 DISTRITOS MUNICIPALES</a:t>
            </a:r>
            <a:endParaRPr lang="es-ES" sz="2400" b="1" dirty="0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7E7E4502-2558-4EA2-A948-5FB27942CB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914" y="3940530"/>
            <a:ext cx="3304672" cy="20423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7BCBD58A-50E5-4156-8DD3-00DFB37C0E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0182" y="3940530"/>
            <a:ext cx="3628057" cy="20407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FF22FD99-8B60-4B53-B8CD-B0154F461CD1}"/>
              </a:ext>
            </a:extLst>
          </p:cNvPr>
          <p:cNvSpPr/>
          <p:nvPr/>
        </p:nvSpPr>
        <p:spPr>
          <a:xfrm>
            <a:off x="1058016" y="1317644"/>
            <a:ext cx="2167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BO" sz="2400" b="1" i="1" dirty="0">
                <a:solidFill>
                  <a:srgbClr val="002060"/>
                </a:solidFill>
              </a:rPr>
              <a:t>4to SEMINARIO</a:t>
            </a:r>
            <a:endParaRPr lang="es-ES" sz="240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AAC8647F-E3C5-401D-BB35-9492D757564D}"/>
              </a:ext>
            </a:extLst>
          </p:cNvPr>
          <p:cNvSpPr/>
          <p:nvPr/>
        </p:nvSpPr>
        <p:spPr>
          <a:xfrm>
            <a:off x="806158" y="2382866"/>
            <a:ext cx="39785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i="1" dirty="0">
                <a:solidFill>
                  <a:srgbClr val="002060"/>
                </a:solidFill>
              </a:rPr>
              <a:t>“PARTICIPACIÓN Y CONTROL SOCIAL”.</a:t>
            </a:r>
            <a:endParaRPr lang="es-ES" sz="2800" dirty="0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xmlns="" id="{C9B4BA20-8F6C-439F-8DF2-C64D17466740}"/>
              </a:ext>
            </a:extLst>
          </p:cNvPr>
          <p:cNvSpPr txBox="1">
            <a:spLocks/>
          </p:cNvSpPr>
          <p:nvPr/>
        </p:nvSpPr>
        <p:spPr>
          <a:xfrm rot="16200000">
            <a:off x="-2699816" y="3339201"/>
            <a:ext cx="6063734" cy="604532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rgbClr val="83047D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7E0680"/>
                </a:solidFill>
                <a:effectLst/>
                <a:uLnTx/>
                <a:uFillTx/>
                <a:latin typeface="Broadway" panose="04040905080B02020502" pitchFamily="82" charset="0"/>
                <a:ea typeface="+mj-ea"/>
                <a:cs typeface="+mj-cs"/>
              </a:rPr>
              <a:t>INSTITUCIONALIDAD</a:t>
            </a: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srgbClr val="7E0680"/>
              </a:solidFill>
              <a:effectLst/>
              <a:uLnTx/>
              <a:uFillTx/>
              <a:latin typeface="Broadway" panose="04040905080B02020502" pitchFamily="82" charset="0"/>
              <a:ea typeface="+mj-ea"/>
              <a:cs typeface="+mj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2E823DFE-9F47-407C-BE0B-BFFD8EA50878}"/>
              </a:ext>
            </a:extLst>
          </p:cNvPr>
          <p:cNvSpPr txBox="1"/>
          <p:nvPr/>
        </p:nvSpPr>
        <p:spPr>
          <a:xfrm>
            <a:off x="964914" y="1660321"/>
            <a:ext cx="2260555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800" b="1" i="1">
                <a:solidFill>
                  <a:srgbClr val="002060"/>
                </a:solidFill>
              </a:defRPr>
            </a:lvl1pPr>
          </a:lstStyle>
          <a:p>
            <a:r>
              <a:rPr lang="es-ES" sz="3600" i="0" dirty="0"/>
              <a:t>LEY Nº 341</a:t>
            </a:r>
          </a:p>
        </p:txBody>
      </p:sp>
    </p:spTree>
    <p:extLst>
      <p:ext uri="{BB962C8B-B14F-4D97-AF65-F5344CB8AC3E}">
        <p14:creationId xmlns:p14="http://schemas.microsoft.com/office/powerpoint/2010/main" val="203991151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1B30B333-6540-48F2-AC17-283E364B8355}"/>
              </a:ext>
            </a:extLst>
          </p:cNvPr>
          <p:cNvSpPr/>
          <p:nvPr/>
        </p:nvSpPr>
        <p:spPr>
          <a:xfrm>
            <a:off x="498394" y="286433"/>
            <a:ext cx="77476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ADMINISTRACIÓN TERRITORIAL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DDC0A193-2D98-4D08-A347-D6B54A311C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52"/>
          <a:stretch/>
        </p:blipFill>
        <p:spPr>
          <a:xfrm>
            <a:off x="211590" y="4086037"/>
            <a:ext cx="3782381" cy="24855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xmlns="" id="{42B69301-5B2B-4140-88F3-466E8A9265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96536"/>
              </p:ext>
            </p:extLst>
          </p:nvPr>
        </p:nvGraphicFramePr>
        <p:xfrm>
          <a:off x="4102053" y="4086038"/>
          <a:ext cx="4707095" cy="2485530"/>
        </p:xfrm>
        <a:graphic>
          <a:graphicData uri="http://schemas.openxmlformats.org/drawingml/2006/table">
            <a:tbl>
              <a:tblPr firstRow="1">
                <a:tableStyleId>{1E171933-4619-4E11-9A3F-F7608DF75F80}</a:tableStyleId>
              </a:tblPr>
              <a:tblGrid>
                <a:gridCol w="2025863">
                  <a:extLst>
                    <a:ext uri="{9D8B030D-6E8A-4147-A177-3AD203B41FA5}">
                      <a16:colId xmlns:a16="http://schemas.microsoft.com/office/drawing/2014/main" xmlns="" val="1102949499"/>
                    </a:ext>
                  </a:extLst>
                </a:gridCol>
                <a:gridCol w="940158">
                  <a:extLst>
                    <a:ext uri="{9D8B030D-6E8A-4147-A177-3AD203B41FA5}">
                      <a16:colId xmlns:a16="http://schemas.microsoft.com/office/drawing/2014/main" xmlns="" val="2066927055"/>
                    </a:ext>
                  </a:extLst>
                </a:gridCol>
                <a:gridCol w="1058495">
                  <a:extLst>
                    <a:ext uri="{9D8B030D-6E8A-4147-A177-3AD203B41FA5}">
                      <a16:colId xmlns:a16="http://schemas.microsoft.com/office/drawing/2014/main" xmlns="" val="2506166635"/>
                    </a:ext>
                  </a:extLst>
                </a:gridCol>
                <a:gridCol w="682579">
                  <a:extLst>
                    <a:ext uri="{9D8B030D-6E8A-4147-A177-3AD203B41FA5}">
                      <a16:colId xmlns:a16="http://schemas.microsoft.com/office/drawing/2014/main" xmlns="" val="2785656306"/>
                    </a:ext>
                  </a:extLst>
                </a:gridCol>
              </a:tblGrid>
              <a:tr h="36564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DETALLE</a:t>
                      </a:r>
                      <a:endParaRPr lang="es-ES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INGRESADOS </a:t>
                      </a:r>
                      <a:endParaRPr lang="es-ES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DESPACHADOS</a:t>
                      </a:r>
                      <a:endParaRPr lang="es-ES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% </a:t>
                      </a:r>
                      <a:endParaRPr lang="es-ES" sz="1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695943049"/>
                  </a:ext>
                </a:extLst>
              </a:tr>
              <a:tr h="592482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REGISTROS CATASTRALES Y CARTOGRAFÍA</a:t>
                      </a:r>
                      <a:endParaRPr lang="es-ES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6.828</a:t>
                      </a:r>
                      <a:endParaRPr lang="es-ES" sz="1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6.828</a:t>
                      </a:r>
                      <a:endParaRPr lang="es-ES" sz="1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100%</a:t>
                      </a:r>
                      <a:endParaRPr lang="es-ES" sz="18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855095305"/>
                  </a:ext>
                </a:extLst>
              </a:tr>
              <a:tr h="627219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TRAZOS VIALES Y NOMINACIÓN DE CALLES </a:t>
                      </a:r>
                      <a:endParaRPr lang="es-ES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717</a:t>
                      </a:r>
                      <a:endParaRPr lang="es-ES" sz="1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700</a:t>
                      </a:r>
                      <a:endParaRPr lang="es-ES" sz="1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98%</a:t>
                      </a:r>
                      <a:endParaRPr lang="es-ES" sz="1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60260051"/>
                  </a:ext>
                </a:extLst>
              </a:tr>
              <a:tr h="90018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REQUERIMIENTO FISCALES - OFICIOS JUDICIALES - LIMITES TERRITORIALES </a:t>
                      </a:r>
                      <a:endParaRPr lang="es-ES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932</a:t>
                      </a:r>
                      <a:endParaRPr lang="es-ES" sz="1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932</a:t>
                      </a:r>
                      <a:endParaRPr lang="es-ES" sz="1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100%</a:t>
                      </a:r>
                      <a:endParaRPr lang="es-ES" sz="1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403188519"/>
                  </a:ext>
                </a:extLst>
              </a:tr>
            </a:tbl>
          </a:graphicData>
        </a:graphic>
      </p:graphicFrame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xmlns="" id="{96A8A97D-3202-4DF7-95DA-2511D70FD5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453656"/>
              </p:ext>
            </p:extLst>
          </p:nvPr>
        </p:nvGraphicFramePr>
        <p:xfrm>
          <a:off x="211589" y="1238437"/>
          <a:ext cx="8597559" cy="2485530"/>
        </p:xfrm>
        <a:graphic>
          <a:graphicData uri="http://schemas.openxmlformats.org/drawingml/2006/table">
            <a:tbl>
              <a:tblPr firstRow="1">
                <a:tableStyleId>{1E171933-4619-4E11-9A3F-F7608DF75F80}</a:tableStyleId>
              </a:tblPr>
              <a:tblGrid>
                <a:gridCol w="1367405">
                  <a:extLst>
                    <a:ext uri="{9D8B030D-6E8A-4147-A177-3AD203B41FA5}">
                      <a16:colId xmlns:a16="http://schemas.microsoft.com/office/drawing/2014/main" xmlns="" val="3894443906"/>
                    </a:ext>
                  </a:extLst>
                </a:gridCol>
                <a:gridCol w="1845996">
                  <a:extLst>
                    <a:ext uri="{9D8B030D-6E8A-4147-A177-3AD203B41FA5}">
                      <a16:colId xmlns:a16="http://schemas.microsoft.com/office/drawing/2014/main" xmlns="" val="3321765679"/>
                    </a:ext>
                  </a:extLst>
                </a:gridCol>
                <a:gridCol w="1686466">
                  <a:extLst>
                    <a:ext uri="{9D8B030D-6E8A-4147-A177-3AD203B41FA5}">
                      <a16:colId xmlns:a16="http://schemas.microsoft.com/office/drawing/2014/main" xmlns="" val="1617461440"/>
                    </a:ext>
                  </a:extLst>
                </a:gridCol>
                <a:gridCol w="1937158">
                  <a:extLst>
                    <a:ext uri="{9D8B030D-6E8A-4147-A177-3AD203B41FA5}">
                      <a16:colId xmlns:a16="http://schemas.microsoft.com/office/drawing/2014/main" xmlns="" val="746426566"/>
                    </a:ext>
                  </a:extLst>
                </a:gridCol>
                <a:gridCol w="1760534">
                  <a:extLst>
                    <a:ext uri="{9D8B030D-6E8A-4147-A177-3AD203B41FA5}">
                      <a16:colId xmlns:a16="http://schemas.microsoft.com/office/drawing/2014/main" xmlns="" val="376058558"/>
                    </a:ext>
                  </a:extLst>
                </a:gridCol>
              </a:tblGrid>
              <a:tr h="7232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GESTIÓN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</a:rPr>
                        <a:t>PLANIMETRÍAS</a:t>
                      </a:r>
                      <a:r>
                        <a:rPr lang="es-ES" sz="1400" u="none" strike="noStrike" dirty="0">
                          <a:effectLst/>
                        </a:rPr>
                        <a:t>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 err="1">
                          <a:effectLst/>
                        </a:rPr>
                        <a:t>Nº</a:t>
                      </a:r>
                      <a:r>
                        <a:rPr lang="es-ES" sz="1400" u="none" strike="noStrike" dirty="0">
                          <a:effectLst/>
                        </a:rPr>
                        <a:t> DE DISTRITOS BENEFICIADOS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</a:rPr>
                        <a:t>ZONIFICACIONES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 err="1">
                          <a:effectLst/>
                        </a:rPr>
                        <a:t>Nº</a:t>
                      </a:r>
                      <a:r>
                        <a:rPr lang="es-ES" sz="1400" u="none" strike="noStrike" dirty="0">
                          <a:effectLst/>
                        </a:rPr>
                        <a:t> DE DISTRITOS BENEFICIADOS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7099812"/>
                  </a:ext>
                </a:extLst>
              </a:tr>
              <a:tr h="44056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2018</a:t>
                      </a:r>
                      <a:endParaRPr lang="es-ES" sz="2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25</a:t>
                      </a:r>
                      <a:endParaRPr lang="es-ES" sz="2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es-ES" sz="2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es-ES" sz="2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es-ES" sz="2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614819164"/>
                  </a:ext>
                </a:extLst>
              </a:tr>
              <a:tr h="44056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2017</a:t>
                      </a:r>
                      <a:endParaRPr lang="es-ES" sz="2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23</a:t>
                      </a:r>
                      <a:endParaRPr lang="es-ES" sz="2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es-ES" sz="2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10</a:t>
                      </a:r>
                      <a:endParaRPr lang="es-ES" sz="2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es-ES" sz="2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123159804"/>
                  </a:ext>
                </a:extLst>
              </a:tr>
              <a:tr h="44056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2016</a:t>
                      </a:r>
                      <a:endParaRPr lang="es-ES" sz="2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36</a:t>
                      </a:r>
                      <a:endParaRPr lang="es-ES" sz="2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es-ES" sz="2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13</a:t>
                      </a:r>
                      <a:endParaRPr lang="es-ES" sz="2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es-ES" sz="2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483528243"/>
                  </a:ext>
                </a:extLst>
              </a:tr>
              <a:tr h="44056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2015</a:t>
                      </a:r>
                      <a:endParaRPr lang="es-ES" sz="2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17</a:t>
                      </a:r>
                      <a:endParaRPr lang="es-ES" sz="24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es-ES" sz="2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23</a:t>
                      </a:r>
                      <a:endParaRPr lang="es-ES" sz="2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es-ES" sz="2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510796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686719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95F2E5FB-24DA-484C-81EC-9153601D7283}"/>
              </a:ext>
            </a:extLst>
          </p:cNvPr>
          <p:cNvSpPr/>
          <p:nvPr/>
        </p:nvSpPr>
        <p:spPr>
          <a:xfrm>
            <a:off x="285274" y="2425514"/>
            <a:ext cx="857345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BO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RESUMEN POR PROGRAMAS</a:t>
            </a:r>
            <a:endParaRPr lang="es-ES" sz="6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4655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15786</TotalTime>
  <Words>4159</Words>
  <Application>Microsoft Office PowerPoint</Application>
  <PresentationFormat>Presentación en pantalla (4:3)</PresentationFormat>
  <Paragraphs>1131</Paragraphs>
  <Slides>106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19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106</vt:i4>
      </vt:variant>
    </vt:vector>
  </HeadingPairs>
  <TitlesOfParts>
    <vt:vector size="128" baseType="lpstr">
      <vt:lpstr>Adobe Fan Heiti Std B</vt:lpstr>
      <vt:lpstr>Aharoni</vt:lpstr>
      <vt:lpstr>Arabic Typesetting</vt:lpstr>
      <vt:lpstr>ArCA</vt:lpstr>
      <vt:lpstr>Arial</vt:lpstr>
      <vt:lpstr>Arial Black</vt:lpstr>
      <vt:lpstr>Arial Narrow</vt:lpstr>
      <vt:lpstr>Ariel</vt:lpstr>
      <vt:lpstr>Bahnschrift Condensed</vt:lpstr>
      <vt:lpstr>Book Antiqua</vt:lpstr>
      <vt:lpstr>Bookman Old Style</vt:lpstr>
      <vt:lpstr>Bradley Hand ITC</vt:lpstr>
      <vt:lpstr>Broadway</vt:lpstr>
      <vt:lpstr>Calibri</vt:lpstr>
      <vt:lpstr>Calibri  </vt:lpstr>
      <vt:lpstr>Calibri Light</vt:lpstr>
      <vt:lpstr>Tahoma</vt:lpstr>
      <vt:lpstr>Times New Roman</vt:lpstr>
      <vt:lpstr>Wingdings</vt:lpstr>
      <vt:lpstr>Tema de Office</vt:lpstr>
      <vt:lpstr>2_Tema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SEGURIDAD CIUDADANA</vt:lpstr>
      <vt:lpstr>Presentación de PowerPoint</vt:lpstr>
      <vt:lpstr>SEGURIDAD CIUDADANA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ÁREAS VERDES Y FORESTACIÓN</vt:lpstr>
      <vt:lpstr>                       CONTROL AMBIENTAL</vt:lpstr>
      <vt:lpstr>GESTIÓN DE RIESGOS</vt:lpstr>
      <vt:lpstr>AGUA Y SANEAMIENTO</vt:lpstr>
      <vt:lpstr>PROYECTOS EN AGUA POTABLE, SANEAMIENTO, DRENAJE PLUVIAL Y RECURSOS HÍDRICOS</vt:lpstr>
      <vt:lpstr>GESTIÓN DE RESIDUOS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omar</dc:creator>
  <cp:lastModifiedBy>MiPC</cp:lastModifiedBy>
  <cp:revision>587</cp:revision>
  <cp:lastPrinted>2019-02-28T12:22:36Z</cp:lastPrinted>
  <dcterms:created xsi:type="dcterms:W3CDTF">2019-01-29T16:07:46Z</dcterms:created>
  <dcterms:modified xsi:type="dcterms:W3CDTF">2019-02-28T12:26:30Z</dcterms:modified>
</cp:coreProperties>
</file>