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8" r:id="rId2"/>
    <p:sldId id="274" r:id="rId3"/>
    <p:sldId id="284" r:id="rId4"/>
    <p:sldId id="286" r:id="rId5"/>
    <p:sldId id="296" r:id="rId6"/>
    <p:sldId id="277" r:id="rId7"/>
    <p:sldId id="292" r:id="rId8"/>
    <p:sldId id="293" r:id="rId9"/>
    <p:sldId id="297" r:id="rId10"/>
    <p:sldId id="298" r:id="rId11"/>
    <p:sldId id="300" r:id="rId12"/>
    <p:sldId id="301" r:id="rId13"/>
    <p:sldId id="302" r:id="rId14"/>
    <p:sldId id="280" r:id="rId15"/>
    <p:sldId id="265" r:id="rId16"/>
    <p:sldId id="279" r:id="rId17"/>
    <p:sldId id="272" r:id="rId18"/>
    <p:sldId id="281" r:id="rId19"/>
    <p:sldId id="269" r:id="rId20"/>
    <p:sldId id="295" r:id="rId21"/>
    <p:sldId id="299" r:id="rId22"/>
    <p:sldId id="273" r:id="rId2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23" autoAdjust="0"/>
    <p:restoredTop sz="94673" autoAdjust="0"/>
  </p:normalViewPr>
  <p:slideViewPr>
    <p:cSldViewPr snapToGrid="0">
      <p:cViewPr varScale="1">
        <p:scale>
          <a:sx n="110" d="100"/>
          <a:sy n="110" d="100"/>
        </p:scale>
        <p:origin x="14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OCUMENTOS%20AJUSTADO%20INICIAL%20INFORME%20DE%20GESTION\INICIAL%202019%20TABLAS%20AP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X%20TORREZ\AppData\Local\Temp\CENTRALIZADO%20INFORME%20INICIAL-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ICIAL%202019%20TABLAS%20API%20AA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ICIAL%202019%20TABLAS%20API%20AA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983677171535403"/>
          <c:y val="0.15045747821966246"/>
          <c:w val="0.74555912335373842"/>
          <c:h val="0.6513423613895673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'EJEC FIS_FIN'!$B$5</c:f>
              <c:strCache>
                <c:ptCount val="1"/>
                <c:pt idx="0">
                  <c:v>EJECUCIÓN FINANCIERA %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0.29683295110068636"/>
                  <c:y val="3.4657848212007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1AE-4000-873A-1591E4DE56C5}"/>
                </c:ext>
                <c:ext xmlns:c15="http://schemas.microsoft.com/office/drawing/2012/chart" uri="{CE6537A1-D6FC-4f65-9D91-7224C49458BB}">
                  <c15:layout>
                    <c:manualLayout>
                      <c:w val="0.33207448542656637"/>
                      <c:h val="0.1865964349506069"/>
                    </c:manualLayout>
                  </c15:layout>
                </c:ext>
              </c:extLst>
            </c:dLbl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'EJEC FIS_FIN'!$C$4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'EJEC FIS_FIN'!$C$5</c:f>
              <c:numCache>
                <c:formatCode>0.00%</c:formatCode>
                <c:ptCount val="1"/>
                <c:pt idx="0">
                  <c:v>0.8327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AE-4000-873A-1591E4DE56C5}"/>
            </c:ext>
          </c:extLst>
        </c:ser>
        <c:ser>
          <c:idx val="1"/>
          <c:order val="1"/>
          <c:tx>
            <c:strRef>
              <c:f>'EJEC FIS_FIN'!$B$6</c:f>
              <c:strCache>
                <c:ptCount val="1"/>
                <c:pt idx="0">
                  <c:v>EJECUCIÓN FÍSICA %</c:v>
                </c:pt>
              </c:strCache>
            </c:strRef>
          </c:tx>
          <c:spPr>
            <a:solidFill>
              <a:schemeClr val="accent4">
                <a:alpha val="8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0.36522237622644327"/>
                  <c:y val="-7.0836902635511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1AE-4000-873A-1591E4DE56C5}"/>
                </c:ext>
                <c:ext xmlns:c15="http://schemas.microsoft.com/office/drawing/2012/chart" uri="{CE6537A1-D6FC-4f65-9D91-7224C49458BB}">
                  <c15:layout>
                    <c:manualLayout>
                      <c:w val="0.41881569337415558"/>
                      <c:h val="0.15766230452374874"/>
                    </c:manualLayout>
                  </c15:layout>
                </c:ext>
              </c:extLst>
            </c:dLbl>
            <c:spPr>
              <a:solidFill>
                <a:schemeClr val="accent4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'EJEC FIS_FIN'!$C$4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'EJEC FIS_FIN'!$C$6</c:f>
              <c:numCache>
                <c:formatCode>0.00%</c:formatCode>
                <c:ptCount val="1"/>
                <c:pt idx="0">
                  <c:v>0.91920000000000002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AE-4000-873A-1591E4DE56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2334216"/>
        <c:axId val="172334608"/>
        <c:axId val="253610384"/>
      </c:bar3DChart>
      <c:catAx>
        <c:axId val="172334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2334608"/>
        <c:crosses val="autoZero"/>
        <c:auto val="1"/>
        <c:lblAlgn val="ctr"/>
        <c:lblOffset val="100"/>
        <c:noMultiLvlLbl val="0"/>
      </c:catAx>
      <c:valAx>
        <c:axId val="172334608"/>
        <c:scaling>
          <c:orientation val="minMax"/>
          <c:min val="0.1"/>
        </c:scaling>
        <c:delete val="1"/>
        <c:axPos val="l"/>
        <c:numFmt formatCode="0.00%" sourceLinked="1"/>
        <c:majorTickMark val="none"/>
        <c:minorTickMark val="none"/>
        <c:tickLblPos val="nextTo"/>
        <c:crossAx val="172334216"/>
        <c:crosses val="autoZero"/>
        <c:crossBetween val="between"/>
      </c:valAx>
      <c:serAx>
        <c:axId val="253610384"/>
        <c:scaling>
          <c:orientation val="minMax"/>
        </c:scaling>
        <c:delete val="1"/>
        <c:axPos val="b"/>
        <c:majorTickMark val="none"/>
        <c:minorTickMark val="none"/>
        <c:tickLblPos val="nextTo"/>
        <c:crossAx val="172334608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 sz="1800">
          <a:solidFill>
            <a:srgbClr val="002060"/>
          </a:solidFill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202380952380952"/>
          <c:y val="0.18998771676719217"/>
          <c:w val="0.7678571428571429"/>
          <c:h val="0.73021675270723607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480621823737828E-2"/>
          <c:y val="0.10822204264073093"/>
          <c:w val="0.95487383346218546"/>
          <c:h val="0.68938282926076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'1'!$B$1</c:f>
              <c:strCache>
                <c:ptCount val="1"/>
                <c:pt idx="0">
                  <c:v>Coparticipación
Tributaria
41-113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9313717904016438E-3"/>
                  <c:y val="0.3552638031615470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9FF-475F-BF05-DC3E10E9E344}"/>
                </c:ext>
                <c:ext xmlns:c15="http://schemas.microsoft.com/office/drawing/2012/chart" uri="{CE6537A1-D6FC-4f65-9D91-7224C49458BB}">
                  <c15:layout>
                    <c:manualLayout>
                      <c:w val="9.4914794085416962E-2"/>
                      <c:h val="6.692484303116608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'1'!$B$2</c:f>
              <c:numCache>
                <c:formatCode>0%</c:formatCode>
                <c:ptCount val="1"/>
                <c:pt idx="0">
                  <c:v>0.48010614769809701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9FF-475F-BF05-DC3E10E9E344}"/>
            </c:ext>
          </c:extLst>
        </c:ser>
        <c:ser>
          <c:idx val="1"/>
          <c:order val="1"/>
          <c:tx>
            <c:strRef>
              <c:f>'1'!$C$1</c:f>
              <c:strCache>
                <c:ptCount val="1"/>
                <c:pt idx="0">
                  <c:v>Recursos
Propios
20-210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445587623829218E-3"/>
                  <c:y val="0.2394077191911790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9FF-475F-BF05-DC3E10E9E3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'1'!$C$2</c:f>
              <c:numCache>
                <c:formatCode>0.0%</c:formatCode>
                <c:ptCount val="1"/>
                <c:pt idx="0">
                  <c:v>0.2554293987945358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9FF-475F-BF05-DC3E10E9E344}"/>
            </c:ext>
          </c:extLst>
        </c:ser>
        <c:ser>
          <c:idx val="2"/>
          <c:order val="2"/>
          <c:tx>
            <c:strRef>
              <c:f>'1'!$D$1</c:f>
              <c:strCache>
                <c:ptCount val="1"/>
                <c:pt idx="0">
                  <c:v>Recursos
IDH
41-119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381942903596913E-3"/>
                  <c:y val="0.1096595095804583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9FF-475F-BF05-DC3E10E9E3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'1'!$D$2</c:f>
              <c:numCache>
                <c:formatCode>0.0%</c:formatCode>
                <c:ptCount val="1"/>
                <c:pt idx="0">
                  <c:v>0.11519998947656963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9FF-475F-BF05-DC3E10E9E344}"/>
            </c:ext>
          </c:extLst>
        </c:ser>
        <c:ser>
          <c:idx val="3"/>
          <c:order val="3"/>
          <c:tx>
            <c:strRef>
              <c:f>'1'!$E$1</c:f>
              <c:strCache>
                <c:ptCount val="1"/>
                <c:pt idx="0">
                  <c:v>Otros Recursos
Especificos
20-230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935881682797089E-3"/>
                  <c:y val="0.1123382823496076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9FF-475F-BF05-DC3E10E9E3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'1'!$E$2</c:f>
              <c:numCache>
                <c:formatCode>0%</c:formatCode>
                <c:ptCount val="1"/>
                <c:pt idx="0">
                  <c:v>9.9951709680448836E-2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9FF-475F-BF05-DC3E10E9E344}"/>
            </c:ext>
          </c:extLst>
        </c:ser>
        <c:ser>
          <c:idx val="4"/>
          <c:order val="4"/>
          <c:tx>
            <c:strRef>
              <c:f>'1'!$F$1</c:f>
              <c:strCache>
                <c:ptCount val="1"/>
                <c:pt idx="0">
                  <c:v>Otros
Recursos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108351155371503E-4"/>
                  <c:y val="7.3161387781174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9FF-475F-BF05-DC3E10E9E34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'1'!$F$2</c:f>
              <c:numCache>
                <c:formatCode>0.0%</c:formatCode>
                <c:ptCount val="1"/>
                <c:pt idx="0">
                  <c:v>4.9312754350348778E-2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9FF-475F-BF05-DC3E10E9E34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2335784"/>
        <c:axId val="253642688"/>
      </c:barChart>
      <c:catAx>
        <c:axId val="17233578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253642688"/>
        <c:crosses val="autoZero"/>
        <c:auto val="1"/>
        <c:lblAlgn val="ctr"/>
        <c:lblOffset val="100"/>
        <c:noMultiLvlLbl val="0"/>
      </c:catAx>
      <c:valAx>
        <c:axId val="253642688"/>
        <c:scaling>
          <c:orientation val="minMax"/>
          <c:max val="0.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72335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E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77092770652823E-2"/>
          <c:y val="0.1180956427745571"/>
          <c:w val="0.91589059325452815"/>
          <c:h val="0.77427660096104978"/>
        </c:manualLayout>
      </c:layout>
      <c:pie3DChart>
        <c:varyColors val="1"/>
        <c:ser>
          <c:idx val="0"/>
          <c:order val="0"/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4F1-4D7A-BC5C-47A5D0505670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4F1-4D7A-BC5C-47A5D0505670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4F1-4D7A-BC5C-47A5D0505670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4F1-4D7A-BC5C-47A5D0505670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4F1-4D7A-BC5C-47A5D0505670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4F1-4D7A-BC5C-47A5D0505670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4F1-4D7A-BC5C-47A5D0505670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64F1-4D7A-BC5C-47A5D0505670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64F1-4D7A-BC5C-47A5D0505670}"/>
              </c:ext>
            </c:extLst>
          </c:dPt>
          <c:dPt>
            <c:idx val="9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64F1-4D7A-BC5C-47A5D0505670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5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5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64F1-4D7A-BC5C-47A5D0505670}"/>
              </c:ext>
            </c:extLst>
          </c:dPt>
          <c:dPt>
            <c:idx val="11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64F1-4D7A-BC5C-47A5D0505670}"/>
              </c:ext>
            </c:extLst>
          </c:dPt>
          <c:dLbls>
            <c:dLbl>
              <c:idx val="0"/>
              <c:layout>
                <c:manualLayout>
                  <c:x val="-9.0469285384106951E-2"/>
                  <c:y val="-4.411248429603524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535319599636707E-3"/>
                  <c:y val="-0.2172488824273107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336044934630503E-2"/>
                  <c:y val="1.672062783599804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243453752139038E-2"/>
                  <c:y val="3.217411298916326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0603699543187182E-3"/>
                  <c:y val="0.1372863909119454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8.1600021069589497E-4"/>
                  <c:y val="0.1057356641362547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1309950403882161E-2"/>
                  <c:y val="-0.1144452695090462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6.6145085518802729E-2"/>
                  <c:y val="-8.116039978326587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4F1-4D7A-BC5C-47A5D050567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3.2735206914830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64F1-4D7A-BC5C-47A5D0505670}"/>
                </c:ext>
                <c:ext xmlns:c15="http://schemas.microsoft.com/office/drawing/2012/chart" uri="{CE6537A1-D6FC-4f65-9D91-7224C49458BB}">
                  <c15:layout>
                    <c:manualLayout>
                      <c:w val="0.12687938391053222"/>
                      <c:h val="6.756666442719543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15875">
                  <a:solidFill>
                    <a:schemeClr val="accent1">
                      <a:shade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'[CENTRALIZADO INFORME INICIAL-2.xlsx]EJECUCION POR PROGRAMA '!$L$30:$L$37</c:f>
              <c:strCache>
                <c:ptCount val="8"/>
                <c:pt idx="0">
                  <c:v>ASIGNACIONES DE LEY </c:v>
                </c:pt>
                <c:pt idx="1">
                  <c:v>SOCIAL </c:v>
                </c:pt>
                <c:pt idx="2">
                  <c:v>INFRAESTRUCTURA URBANA </c:v>
                </c:pt>
                <c:pt idx="3">
                  <c:v>SANEAMIENTO BÁSICO</c:v>
                </c:pt>
                <c:pt idx="4">
                  <c:v>SERVICIOS</c:v>
                </c:pt>
                <c:pt idx="5">
                  <c:v>GASTO CORRIENTE</c:v>
                </c:pt>
                <c:pt idx="6">
                  <c:v>FUNCIONAMIENTO</c:v>
                </c:pt>
                <c:pt idx="7">
                  <c:v>PREVISION</c:v>
                </c:pt>
              </c:strCache>
            </c:strRef>
          </c:cat>
          <c:val>
            <c:numRef>
              <c:f>'[CENTRALIZADO INFORME INICIAL-2.xlsx]EJECUCION POR PROGRAMA '!$M$30:$M$37</c:f>
              <c:numCache>
                <c:formatCode>#,##0.00</c:formatCode>
                <c:ptCount val="8"/>
                <c:pt idx="0">
                  <c:v>154615180.69</c:v>
                </c:pt>
                <c:pt idx="1">
                  <c:v>402545468.31999999</c:v>
                </c:pt>
                <c:pt idx="2">
                  <c:v>153043641.60000002</c:v>
                </c:pt>
                <c:pt idx="3">
                  <c:v>49732884</c:v>
                </c:pt>
                <c:pt idx="4">
                  <c:v>206528164.28999999</c:v>
                </c:pt>
                <c:pt idx="5">
                  <c:v>171991283.3499999</c:v>
                </c:pt>
                <c:pt idx="6">
                  <c:v>233162680</c:v>
                </c:pt>
                <c:pt idx="7">
                  <c:v>216356165.75999999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64F1-4D7A-BC5C-47A5D050567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255906517346149"/>
          <c:y val="8.5120088723284762E-2"/>
          <c:w val="0.73914822305386385"/>
          <c:h val="0.7216857107461012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1.5264259793374806E-3"/>
                  <c:y val="-0.226201629364177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532339257428616"/>
                  <c:y val="8.29405974335317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7319205359461956E-2"/>
                  <c:y val="0.100534057495189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2896389690062208E-2"/>
                  <c:y val="6.53471373718735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7.5400543121392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5339873167222128E-3"/>
                  <c:y val="3.51869201233164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2211407834699846E-2"/>
                  <c:y val="-8.29405974335317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0528519586749334E-3"/>
                  <c:y val="-6.28337859344937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Hoja11!$C$5:$C$12</c:f>
              <c:strCache>
                <c:ptCount val="8"/>
                <c:pt idx="0">
                  <c:v>PRESTACIONES DE SERVICIOS DE SALUD INTEGRAL</c:v>
                </c:pt>
                <c:pt idx="1">
                  <c:v>ADM. HOSPITAL MUNICIPAL MODELO BOLIVIANO JAPONES</c:v>
                </c:pt>
                <c:pt idx="2">
                  <c:v>ADM. HOSPITAL MUNICIPAL LOS ANDES</c:v>
                </c:pt>
                <c:pt idx="3">
                  <c:v>ADM. HOSPITAL MUNICIPAL COREA</c:v>
                </c:pt>
                <c:pt idx="4">
                  <c:v>ADM. HOSPITAL MUNICIPAL BOLIVIANO HOLANDES</c:v>
                </c:pt>
                <c:pt idx="5">
                  <c:v>SUMA 161 - EL ALTO</c:v>
                </c:pt>
                <c:pt idx="6">
                  <c:v>PROGRAMA MI SALUD</c:v>
                </c:pt>
                <c:pt idx="7">
                  <c:v>OTROS PROGRAMAS</c:v>
                </c:pt>
              </c:strCache>
            </c:strRef>
          </c:cat>
          <c:val>
            <c:numRef>
              <c:f>Hoja11!$D$5:$D$12</c:f>
              <c:numCache>
                <c:formatCode>#,##0.00</c:formatCode>
                <c:ptCount val="8"/>
                <c:pt idx="0">
                  <c:v>105184181.09999999</c:v>
                </c:pt>
                <c:pt idx="1">
                  <c:v>2200000</c:v>
                </c:pt>
                <c:pt idx="2">
                  <c:v>10946131.789999999</c:v>
                </c:pt>
                <c:pt idx="3">
                  <c:v>16049810.550000001</c:v>
                </c:pt>
                <c:pt idx="4">
                  <c:v>38383797</c:v>
                </c:pt>
                <c:pt idx="5">
                  <c:v>4051302</c:v>
                </c:pt>
                <c:pt idx="6">
                  <c:v>4100000</c:v>
                </c:pt>
                <c:pt idx="7">
                  <c:v>48260186.630000003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B381D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rgbClr val="CCCC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7.6817558299039787E-2"/>
                  <c:y val="5.62338208329410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B381D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118884316415182E-2"/>
                  <c:y val="-8.58305686397521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0475537265660729E-2"/>
                  <c:y val="-7.10321947363465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CCCC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Hoja12!$C$6:$C$8</c:f>
              <c:strCache>
                <c:ptCount val="3"/>
                <c:pt idx="0">
                  <c:v>DOTACION DEL ALIMENTO COMPLEMENTARIO  </c:v>
                </c:pt>
                <c:pt idx="1">
                  <c:v>PROGRAMA MUNICIPAL DE APOYO AL DESARROLLO  INFANTIL</c:v>
                </c:pt>
                <c:pt idx="2">
                  <c:v>OTROS</c:v>
                </c:pt>
              </c:strCache>
            </c:strRef>
          </c:cat>
          <c:val>
            <c:numRef>
              <c:f>Hoja12!$D$6:$D$8</c:f>
              <c:numCache>
                <c:formatCode>#,##0.00</c:formatCode>
                <c:ptCount val="3"/>
                <c:pt idx="0">
                  <c:v>89098848.200000003</c:v>
                </c:pt>
                <c:pt idx="1">
                  <c:v>7260000</c:v>
                </c:pt>
                <c:pt idx="2">
                  <c:v>11731645.15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382D03-794B-422C-83BC-43760507D34F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D32AEE4-012B-4A97-945F-42266DEF0170}">
      <dgm:prSet phldrT="[Texto]"/>
      <dgm:spPr/>
      <dgm:t>
        <a:bodyPr/>
        <a:lstStyle/>
        <a:p>
          <a:r>
            <a:rPr lang="es-ES" b="1" dirty="0"/>
            <a:t>CPE</a:t>
          </a:r>
        </a:p>
      </dgm:t>
    </dgm:pt>
    <dgm:pt modelId="{E88E2E99-03BB-46C8-B570-B8F24BAF1A36}" type="parTrans" cxnId="{AE556851-35D3-4A92-A051-23B301BD8C4C}">
      <dgm:prSet/>
      <dgm:spPr/>
      <dgm:t>
        <a:bodyPr/>
        <a:lstStyle/>
        <a:p>
          <a:endParaRPr lang="es-ES" b="1"/>
        </a:p>
      </dgm:t>
    </dgm:pt>
    <dgm:pt modelId="{35362ACF-1754-43EE-9ED8-BE8D6946DB0F}" type="sibTrans" cxnId="{AE556851-35D3-4A92-A051-23B301BD8C4C}">
      <dgm:prSet/>
      <dgm:spPr/>
      <dgm:t>
        <a:bodyPr/>
        <a:lstStyle/>
        <a:p>
          <a:endParaRPr lang="es-ES" b="1"/>
        </a:p>
      </dgm:t>
    </dgm:pt>
    <dgm:pt modelId="{7D34CCC0-8465-4E2F-A047-A3437E3E2C96}">
      <dgm:prSet phldrT="[Texto]"/>
      <dgm:spPr/>
      <dgm:t>
        <a:bodyPr/>
        <a:lstStyle/>
        <a:p>
          <a:r>
            <a:rPr lang="es-ES" b="1" dirty="0"/>
            <a:t>LEY 341</a:t>
          </a:r>
        </a:p>
      </dgm:t>
    </dgm:pt>
    <dgm:pt modelId="{93B91FD0-3576-47C3-A447-EC16EF6E8A3D}" type="parTrans" cxnId="{5C92B400-3F6E-47BF-AC4C-B53DF850825F}">
      <dgm:prSet/>
      <dgm:spPr/>
      <dgm:t>
        <a:bodyPr/>
        <a:lstStyle/>
        <a:p>
          <a:endParaRPr lang="es-ES" b="1"/>
        </a:p>
      </dgm:t>
    </dgm:pt>
    <dgm:pt modelId="{953A70E0-6291-453D-A322-EABDD99E8B1C}" type="sibTrans" cxnId="{5C92B400-3F6E-47BF-AC4C-B53DF850825F}">
      <dgm:prSet/>
      <dgm:spPr/>
      <dgm:t>
        <a:bodyPr/>
        <a:lstStyle/>
        <a:p>
          <a:endParaRPr lang="es-ES" b="1"/>
        </a:p>
      </dgm:t>
    </dgm:pt>
    <dgm:pt modelId="{BDF74928-2873-47FD-8B92-B4A6BD032CA6}">
      <dgm:prSet phldrT="[Texto]"/>
      <dgm:spPr/>
      <dgm:t>
        <a:bodyPr/>
        <a:lstStyle/>
        <a:p>
          <a:r>
            <a:rPr lang="es-ES" b="1" dirty="0"/>
            <a:t>D.S. 214</a:t>
          </a:r>
        </a:p>
      </dgm:t>
    </dgm:pt>
    <dgm:pt modelId="{DD636860-2FB1-443E-B897-76F859062E66}" type="parTrans" cxnId="{1C6F209B-B5DF-4147-9E89-62C5BA14B8FA}">
      <dgm:prSet/>
      <dgm:spPr/>
      <dgm:t>
        <a:bodyPr/>
        <a:lstStyle/>
        <a:p>
          <a:endParaRPr lang="es-ES" b="1"/>
        </a:p>
      </dgm:t>
    </dgm:pt>
    <dgm:pt modelId="{4DBF632F-668D-4FB8-A126-82D5D367B4B7}" type="sibTrans" cxnId="{1C6F209B-B5DF-4147-9E89-62C5BA14B8FA}">
      <dgm:prSet/>
      <dgm:spPr/>
      <dgm:t>
        <a:bodyPr/>
        <a:lstStyle/>
        <a:p>
          <a:endParaRPr lang="es-ES" b="1"/>
        </a:p>
      </dgm:t>
    </dgm:pt>
    <dgm:pt modelId="{F20A29A4-32F7-4639-AC78-C3A5895F2EFD}">
      <dgm:prSet phldrT="[Texto]"/>
      <dgm:spPr/>
      <dgm:t>
        <a:bodyPr/>
        <a:lstStyle/>
        <a:p>
          <a:r>
            <a:rPr lang="es-ES" b="1" dirty="0" smtClean="0">
              <a:solidFill>
                <a:schemeClr val="accent5">
                  <a:lumMod val="50000"/>
                </a:schemeClr>
              </a:solidFill>
            </a:rPr>
            <a:t>CONSTITUCION POLITICA </a:t>
          </a:r>
          <a:r>
            <a:rPr lang="es-ES" b="1" dirty="0">
              <a:solidFill>
                <a:schemeClr val="accent5">
                  <a:lumMod val="50000"/>
                </a:schemeClr>
              </a:solidFill>
            </a:rPr>
            <a:t>DEL ESTADO</a:t>
          </a:r>
        </a:p>
      </dgm:t>
    </dgm:pt>
    <dgm:pt modelId="{DD42F34F-BA90-440D-8A8E-5206103B39E0}" type="parTrans" cxnId="{C47F6FA2-8478-4A91-907E-799BE608046C}">
      <dgm:prSet/>
      <dgm:spPr/>
      <dgm:t>
        <a:bodyPr/>
        <a:lstStyle/>
        <a:p>
          <a:endParaRPr lang="es-ES" b="1"/>
        </a:p>
      </dgm:t>
    </dgm:pt>
    <dgm:pt modelId="{DA320367-7BD6-4B51-84BC-090C90E8DEC0}" type="sibTrans" cxnId="{C47F6FA2-8478-4A91-907E-799BE608046C}">
      <dgm:prSet/>
      <dgm:spPr/>
      <dgm:t>
        <a:bodyPr/>
        <a:lstStyle/>
        <a:p>
          <a:endParaRPr lang="es-ES" b="1"/>
        </a:p>
      </dgm:t>
    </dgm:pt>
    <dgm:pt modelId="{305BDD36-76DB-4209-97A0-1108A20FFD34}">
      <dgm:prSet phldrT="[Texto]"/>
      <dgm:spPr/>
      <dgm:t>
        <a:bodyPr/>
        <a:lstStyle/>
        <a:p>
          <a:r>
            <a:rPr lang="es-ES" b="1" dirty="0">
              <a:solidFill>
                <a:schemeClr val="accent5">
                  <a:lumMod val="50000"/>
                </a:schemeClr>
              </a:solidFill>
            </a:rPr>
            <a:t>LEY DE </a:t>
          </a:r>
          <a:r>
            <a:rPr lang="es-ES" b="1" dirty="0" smtClean="0">
              <a:solidFill>
                <a:schemeClr val="accent5">
                  <a:lumMod val="50000"/>
                </a:schemeClr>
              </a:solidFill>
            </a:rPr>
            <a:t>PARTICIPACION </a:t>
          </a:r>
          <a:r>
            <a:rPr lang="es-ES" b="1" dirty="0">
              <a:solidFill>
                <a:schemeClr val="accent5">
                  <a:lumMod val="50000"/>
                </a:schemeClr>
              </a:solidFill>
            </a:rPr>
            <a:t>Y CONTROL SOCIAL</a:t>
          </a:r>
        </a:p>
      </dgm:t>
    </dgm:pt>
    <dgm:pt modelId="{49BF537E-67C3-496A-9E64-644A4F8F25C1}" type="parTrans" cxnId="{50AF2A8D-A8B3-4441-8B6F-93529C21BEC7}">
      <dgm:prSet/>
      <dgm:spPr/>
      <dgm:t>
        <a:bodyPr/>
        <a:lstStyle/>
        <a:p>
          <a:endParaRPr lang="es-ES" b="1"/>
        </a:p>
      </dgm:t>
    </dgm:pt>
    <dgm:pt modelId="{E4D80AA9-FD63-458B-8BED-4D11A3FDBB0C}" type="sibTrans" cxnId="{50AF2A8D-A8B3-4441-8B6F-93529C21BEC7}">
      <dgm:prSet/>
      <dgm:spPr/>
      <dgm:t>
        <a:bodyPr/>
        <a:lstStyle/>
        <a:p>
          <a:endParaRPr lang="es-ES" b="1"/>
        </a:p>
      </dgm:t>
    </dgm:pt>
    <dgm:pt modelId="{15BA7D85-1598-4CE5-8B81-F3A4BB8190F7}">
      <dgm:prSet phldrT="[Texto]"/>
      <dgm:spPr/>
      <dgm:t>
        <a:bodyPr/>
        <a:lstStyle/>
        <a:p>
          <a:r>
            <a:rPr lang="es-ES" b="1" dirty="0" smtClean="0">
              <a:solidFill>
                <a:schemeClr val="accent5">
                  <a:lumMod val="50000"/>
                </a:schemeClr>
              </a:solidFill>
            </a:rPr>
            <a:t>POLITICA </a:t>
          </a:r>
          <a:r>
            <a:rPr lang="es-ES" b="1" dirty="0">
              <a:solidFill>
                <a:schemeClr val="accent5">
                  <a:lumMod val="50000"/>
                </a:schemeClr>
              </a:solidFill>
            </a:rPr>
            <a:t>NACIONAL DE TRANSPARENCIAS</a:t>
          </a:r>
        </a:p>
      </dgm:t>
    </dgm:pt>
    <dgm:pt modelId="{4A4D0E15-50B1-4D8F-B14C-C5358BDC1247}" type="parTrans" cxnId="{B470893E-81D9-462B-BB41-67E3E464A3F8}">
      <dgm:prSet/>
      <dgm:spPr/>
      <dgm:t>
        <a:bodyPr/>
        <a:lstStyle/>
        <a:p>
          <a:endParaRPr lang="es-ES" b="1"/>
        </a:p>
      </dgm:t>
    </dgm:pt>
    <dgm:pt modelId="{2590EC0C-459A-4BC9-BFFD-CD7631F54519}" type="sibTrans" cxnId="{B470893E-81D9-462B-BB41-67E3E464A3F8}">
      <dgm:prSet/>
      <dgm:spPr/>
      <dgm:t>
        <a:bodyPr/>
        <a:lstStyle/>
        <a:p>
          <a:endParaRPr lang="es-ES" b="1"/>
        </a:p>
      </dgm:t>
    </dgm:pt>
    <dgm:pt modelId="{911AF9E4-B02D-4AC8-87F9-E33548ED6024}">
      <dgm:prSet phldrT="[Texto]"/>
      <dgm:spPr/>
      <dgm:t>
        <a:bodyPr/>
        <a:lstStyle/>
        <a:p>
          <a:r>
            <a:rPr lang="es-ES" b="1" dirty="0"/>
            <a:t>LEY 974</a:t>
          </a:r>
        </a:p>
      </dgm:t>
    </dgm:pt>
    <dgm:pt modelId="{2ADD5F2B-4BC8-4709-B078-DD2AB481F1C3}" type="parTrans" cxnId="{0D249A36-2DD4-4B8C-84F9-0F906DA19EA4}">
      <dgm:prSet/>
      <dgm:spPr/>
      <dgm:t>
        <a:bodyPr/>
        <a:lstStyle/>
        <a:p>
          <a:endParaRPr lang="es-ES"/>
        </a:p>
      </dgm:t>
    </dgm:pt>
    <dgm:pt modelId="{0CC3148B-C1D9-4D88-948D-6E526E57C699}" type="sibTrans" cxnId="{0D249A36-2DD4-4B8C-84F9-0F906DA19EA4}">
      <dgm:prSet/>
      <dgm:spPr/>
      <dgm:t>
        <a:bodyPr/>
        <a:lstStyle/>
        <a:p>
          <a:endParaRPr lang="es-ES"/>
        </a:p>
      </dgm:t>
    </dgm:pt>
    <dgm:pt modelId="{625D4B71-00FF-4E9B-9A47-43D4F5663107}">
      <dgm:prSet phldrT="[Texto]"/>
      <dgm:spPr/>
      <dgm:t>
        <a:bodyPr/>
        <a:lstStyle/>
        <a:p>
          <a:r>
            <a:rPr lang="es-ES" b="1" dirty="0">
              <a:solidFill>
                <a:schemeClr val="accent5">
                  <a:lumMod val="50000"/>
                </a:schemeClr>
              </a:solidFill>
            </a:rPr>
            <a:t>LEY DE UNIDADES DE TRANSPARENCIA Y LUCHA CONTRA LA </a:t>
          </a:r>
          <a:r>
            <a:rPr lang="es-ES" b="1" dirty="0" smtClean="0">
              <a:solidFill>
                <a:schemeClr val="accent5">
                  <a:lumMod val="50000"/>
                </a:schemeClr>
              </a:solidFill>
            </a:rPr>
            <a:t>CORRUPCION</a:t>
          </a:r>
          <a:endParaRPr lang="es-ES" b="1" dirty="0">
            <a:solidFill>
              <a:schemeClr val="accent5">
                <a:lumMod val="50000"/>
              </a:schemeClr>
            </a:solidFill>
          </a:endParaRPr>
        </a:p>
      </dgm:t>
    </dgm:pt>
    <dgm:pt modelId="{0281189E-6B66-4794-B567-7BB6E473320B}" type="parTrans" cxnId="{ACA4AD1A-1949-4BA2-8177-F0FD6E05AA68}">
      <dgm:prSet/>
      <dgm:spPr/>
      <dgm:t>
        <a:bodyPr/>
        <a:lstStyle/>
        <a:p>
          <a:endParaRPr lang="es-ES"/>
        </a:p>
      </dgm:t>
    </dgm:pt>
    <dgm:pt modelId="{C7FDCDA1-CDDE-447B-AB6E-CFAA4D1CF578}" type="sibTrans" cxnId="{ACA4AD1A-1949-4BA2-8177-F0FD6E05AA68}">
      <dgm:prSet/>
      <dgm:spPr/>
      <dgm:t>
        <a:bodyPr/>
        <a:lstStyle/>
        <a:p>
          <a:endParaRPr lang="es-ES"/>
        </a:p>
      </dgm:t>
    </dgm:pt>
    <dgm:pt modelId="{112060A4-0F4B-491D-B005-8CC19332E91B}" type="pres">
      <dgm:prSet presAssocID="{E1382D03-794B-422C-83BC-43760507D3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1B7F431-94AD-4D5F-BA6F-4A7C41B66BD9}" type="pres">
      <dgm:prSet presAssocID="{8D32AEE4-012B-4A97-945F-42266DEF0170}" presName="composite" presStyleCnt="0"/>
      <dgm:spPr/>
    </dgm:pt>
    <dgm:pt modelId="{E944CE00-EED5-4422-837A-1D105D0350B5}" type="pres">
      <dgm:prSet presAssocID="{8D32AEE4-012B-4A97-945F-42266DEF017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48CC59-FCB5-475E-A4D6-94EF0EB4FFEE}" type="pres">
      <dgm:prSet presAssocID="{8D32AEE4-012B-4A97-945F-42266DEF017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E68A4C-88E8-48D9-865A-822CC5845A95}" type="pres">
      <dgm:prSet presAssocID="{35362ACF-1754-43EE-9ED8-BE8D6946DB0F}" presName="sp" presStyleCnt="0"/>
      <dgm:spPr/>
    </dgm:pt>
    <dgm:pt modelId="{8A1A1315-B61C-4D4A-B9B6-6C870D7381C9}" type="pres">
      <dgm:prSet presAssocID="{7D34CCC0-8465-4E2F-A047-A3437E3E2C96}" presName="composite" presStyleCnt="0"/>
      <dgm:spPr/>
    </dgm:pt>
    <dgm:pt modelId="{9454E154-4F69-40FF-BD55-C9C33E9DB9B6}" type="pres">
      <dgm:prSet presAssocID="{7D34CCC0-8465-4E2F-A047-A3437E3E2C9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CA4F5-DE93-4926-AB99-9E4F72D94D3E}" type="pres">
      <dgm:prSet presAssocID="{7D34CCC0-8465-4E2F-A047-A3437E3E2C96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339AAD-1085-4209-B3F0-C15112EEC7AE}" type="pres">
      <dgm:prSet presAssocID="{953A70E0-6291-453D-A322-EABDD99E8B1C}" presName="sp" presStyleCnt="0"/>
      <dgm:spPr/>
    </dgm:pt>
    <dgm:pt modelId="{67BC004B-E6A7-412C-B560-79BC8B9294C9}" type="pres">
      <dgm:prSet presAssocID="{911AF9E4-B02D-4AC8-87F9-E33548ED6024}" presName="composite" presStyleCnt="0"/>
      <dgm:spPr/>
    </dgm:pt>
    <dgm:pt modelId="{97655236-7571-4D7A-998C-993000B2D483}" type="pres">
      <dgm:prSet presAssocID="{911AF9E4-B02D-4AC8-87F9-E33548ED602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2C9E6A-3E70-432E-B4C3-E0B0CB9E3324}" type="pres">
      <dgm:prSet presAssocID="{911AF9E4-B02D-4AC8-87F9-E33548ED602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1E6259-73E3-4BB0-A1ED-5809242E9AE5}" type="pres">
      <dgm:prSet presAssocID="{0CC3148B-C1D9-4D88-948D-6E526E57C699}" presName="sp" presStyleCnt="0"/>
      <dgm:spPr/>
    </dgm:pt>
    <dgm:pt modelId="{F8432B41-32B4-44DC-BE61-0CB0F144E324}" type="pres">
      <dgm:prSet presAssocID="{BDF74928-2873-47FD-8B92-B4A6BD032CA6}" presName="composite" presStyleCnt="0"/>
      <dgm:spPr/>
    </dgm:pt>
    <dgm:pt modelId="{245FBDE0-31ED-4C35-8428-1434BB7E81F3}" type="pres">
      <dgm:prSet presAssocID="{BDF74928-2873-47FD-8B92-B4A6BD032CA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E598E2-7718-4AF4-9B1A-24D4877FB6C9}" type="pres">
      <dgm:prSet presAssocID="{BDF74928-2873-47FD-8B92-B4A6BD032CA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470893E-81D9-462B-BB41-67E3E464A3F8}" srcId="{BDF74928-2873-47FD-8B92-B4A6BD032CA6}" destId="{15BA7D85-1598-4CE5-8B81-F3A4BB8190F7}" srcOrd="0" destOrd="0" parTransId="{4A4D0E15-50B1-4D8F-B14C-C5358BDC1247}" sibTransId="{2590EC0C-459A-4BC9-BFFD-CD7631F54519}"/>
    <dgm:cxn modelId="{0D249A36-2DD4-4B8C-84F9-0F906DA19EA4}" srcId="{E1382D03-794B-422C-83BC-43760507D34F}" destId="{911AF9E4-B02D-4AC8-87F9-E33548ED6024}" srcOrd="2" destOrd="0" parTransId="{2ADD5F2B-4BC8-4709-B078-DD2AB481F1C3}" sibTransId="{0CC3148B-C1D9-4D88-948D-6E526E57C699}"/>
    <dgm:cxn modelId="{62181E3F-11F8-462C-9E42-F80F74BDF946}" type="presOf" srcId="{625D4B71-00FF-4E9B-9A47-43D4F5663107}" destId="{D52C9E6A-3E70-432E-B4C3-E0B0CB9E3324}" srcOrd="0" destOrd="0" presId="urn:microsoft.com/office/officeart/2005/8/layout/chevron2"/>
    <dgm:cxn modelId="{BD3CFF6C-CD0D-4540-B622-480DBEFF06C1}" type="presOf" srcId="{BDF74928-2873-47FD-8B92-B4A6BD032CA6}" destId="{245FBDE0-31ED-4C35-8428-1434BB7E81F3}" srcOrd="0" destOrd="0" presId="urn:microsoft.com/office/officeart/2005/8/layout/chevron2"/>
    <dgm:cxn modelId="{5C92B400-3F6E-47BF-AC4C-B53DF850825F}" srcId="{E1382D03-794B-422C-83BC-43760507D34F}" destId="{7D34CCC0-8465-4E2F-A047-A3437E3E2C96}" srcOrd="1" destOrd="0" parTransId="{93B91FD0-3576-47C3-A447-EC16EF6E8A3D}" sibTransId="{953A70E0-6291-453D-A322-EABDD99E8B1C}"/>
    <dgm:cxn modelId="{943F9575-4AB5-4AF0-8732-5AB2E6ADDE68}" type="presOf" srcId="{8D32AEE4-012B-4A97-945F-42266DEF0170}" destId="{E944CE00-EED5-4422-837A-1D105D0350B5}" srcOrd="0" destOrd="0" presId="urn:microsoft.com/office/officeart/2005/8/layout/chevron2"/>
    <dgm:cxn modelId="{8CEA82C4-6912-46A4-B0D1-2B49A5EEC40A}" type="presOf" srcId="{15BA7D85-1598-4CE5-8B81-F3A4BB8190F7}" destId="{55E598E2-7718-4AF4-9B1A-24D4877FB6C9}" srcOrd="0" destOrd="0" presId="urn:microsoft.com/office/officeart/2005/8/layout/chevron2"/>
    <dgm:cxn modelId="{1C6F209B-B5DF-4147-9E89-62C5BA14B8FA}" srcId="{E1382D03-794B-422C-83BC-43760507D34F}" destId="{BDF74928-2873-47FD-8B92-B4A6BD032CA6}" srcOrd="3" destOrd="0" parTransId="{DD636860-2FB1-443E-B897-76F859062E66}" sibTransId="{4DBF632F-668D-4FB8-A126-82D5D367B4B7}"/>
    <dgm:cxn modelId="{FDA64B9B-9226-41D9-8A9F-40AA92D424EC}" type="presOf" srcId="{F20A29A4-32F7-4639-AC78-C3A5895F2EFD}" destId="{7548CC59-FCB5-475E-A4D6-94EF0EB4FFEE}" srcOrd="0" destOrd="0" presId="urn:microsoft.com/office/officeart/2005/8/layout/chevron2"/>
    <dgm:cxn modelId="{8F86B2A8-4A8A-4162-9514-90692E42BC84}" type="presOf" srcId="{305BDD36-76DB-4209-97A0-1108A20FFD34}" destId="{1FFCA4F5-DE93-4926-AB99-9E4F72D94D3E}" srcOrd="0" destOrd="0" presId="urn:microsoft.com/office/officeart/2005/8/layout/chevron2"/>
    <dgm:cxn modelId="{AE556851-35D3-4A92-A051-23B301BD8C4C}" srcId="{E1382D03-794B-422C-83BC-43760507D34F}" destId="{8D32AEE4-012B-4A97-945F-42266DEF0170}" srcOrd="0" destOrd="0" parTransId="{E88E2E99-03BB-46C8-B570-B8F24BAF1A36}" sibTransId="{35362ACF-1754-43EE-9ED8-BE8D6946DB0F}"/>
    <dgm:cxn modelId="{6D64D79E-428B-40A1-A263-5E92E960B8E3}" type="presOf" srcId="{E1382D03-794B-422C-83BC-43760507D34F}" destId="{112060A4-0F4B-491D-B005-8CC19332E91B}" srcOrd="0" destOrd="0" presId="urn:microsoft.com/office/officeart/2005/8/layout/chevron2"/>
    <dgm:cxn modelId="{50AF2A8D-A8B3-4441-8B6F-93529C21BEC7}" srcId="{7D34CCC0-8465-4E2F-A047-A3437E3E2C96}" destId="{305BDD36-76DB-4209-97A0-1108A20FFD34}" srcOrd="0" destOrd="0" parTransId="{49BF537E-67C3-496A-9E64-644A4F8F25C1}" sibTransId="{E4D80AA9-FD63-458B-8BED-4D11A3FDBB0C}"/>
    <dgm:cxn modelId="{ACA4AD1A-1949-4BA2-8177-F0FD6E05AA68}" srcId="{911AF9E4-B02D-4AC8-87F9-E33548ED6024}" destId="{625D4B71-00FF-4E9B-9A47-43D4F5663107}" srcOrd="0" destOrd="0" parTransId="{0281189E-6B66-4794-B567-7BB6E473320B}" sibTransId="{C7FDCDA1-CDDE-447B-AB6E-CFAA4D1CF578}"/>
    <dgm:cxn modelId="{C47F6FA2-8478-4A91-907E-799BE608046C}" srcId="{8D32AEE4-012B-4A97-945F-42266DEF0170}" destId="{F20A29A4-32F7-4639-AC78-C3A5895F2EFD}" srcOrd="0" destOrd="0" parTransId="{DD42F34F-BA90-440D-8A8E-5206103B39E0}" sibTransId="{DA320367-7BD6-4B51-84BC-090C90E8DEC0}"/>
    <dgm:cxn modelId="{9427269C-86EF-4C01-854D-D6B599C3E9E1}" type="presOf" srcId="{911AF9E4-B02D-4AC8-87F9-E33548ED6024}" destId="{97655236-7571-4D7A-998C-993000B2D483}" srcOrd="0" destOrd="0" presId="urn:microsoft.com/office/officeart/2005/8/layout/chevron2"/>
    <dgm:cxn modelId="{D7565DE3-B0B2-4BAE-80BC-7BD6AD3D1CAF}" type="presOf" srcId="{7D34CCC0-8465-4E2F-A047-A3437E3E2C96}" destId="{9454E154-4F69-40FF-BD55-C9C33E9DB9B6}" srcOrd="0" destOrd="0" presId="urn:microsoft.com/office/officeart/2005/8/layout/chevron2"/>
    <dgm:cxn modelId="{195A461D-88E5-4966-97BD-6441652784BF}" type="presParOf" srcId="{112060A4-0F4B-491D-B005-8CC19332E91B}" destId="{21B7F431-94AD-4D5F-BA6F-4A7C41B66BD9}" srcOrd="0" destOrd="0" presId="urn:microsoft.com/office/officeart/2005/8/layout/chevron2"/>
    <dgm:cxn modelId="{E382D1BF-3F9C-4F82-AFA0-C449C4045C7C}" type="presParOf" srcId="{21B7F431-94AD-4D5F-BA6F-4A7C41B66BD9}" destId="{E944CE00-EED5-4422-837A-1D105D0350B5}" srcOrd="0" destOrd="0" presId="urn:microsoft.com/office/officeart/2005/8/layout/chevron2"/>
    <dgm:cxn modelId="{56521D11-84DC-4BE2-94C9-314016501039}" type="presParOf" srcId="{21B7F431-94AD-4D5F-BA6F-4A7C41B66BD9}" destId="{7548CC59-FCB5-475E-A4D6-94EF0EB4FFEE}" srcOrd="1" destOrd="0" presId="urn:microsoft.com/office/officeart/2005/8/layout/chevron2"/>
    <dgm:cxn modelId="{CD583690-2E3D-421E-AFA8-68D0EB7012A9}" type="presParOf" srcId="{112060A4-0F4B-491D-B005-8CC19332E91B}" destId="{51E68A4C-88E8-48D9-865A-822CC5845A95}" srcOrd="1" destOrd="0" presId="urn:microsoft.com/office/officeart/2005/8/layout/chevron2"/>
    <dgm:cxn modelId="{40F2AC24-AC1F-45B1-90D9-5A715F19A14D}" type="presParOf" srcId="{112060A4-0F4B-491D-B005-8CC19332E91B}" destId="{8A1A1315-B61C-4D4A-B9B6-6C870D7381C9}" srcOrd="2" destOrd="0" presId="urn:microsoft.com/office/officeart/2005/8/layout/chevron2"/>
    <dgm:cxn modelId="{3B6FDA08-ADB4-405D-81FF-DF287591834C}" type="presParOf" srcId="{8A1A1315-B61C-4D4A-B9B6-6C870D7381C9}" destId="{9454E154-4F69-40FF-BD55-C9C33E9DB9B6}" srcOrd="0" destOrd="0" presId="urn:microsoft.com/office/officeart/2005/8/layout/chevron2"/>
    <dgm:cxn modelId="{55364C62-CA0A-4AB1-91E5-F09A9AAF5B9D}" type="presParOf" srcId="{8A1A1315-B61C-4D4A-B9B6-6C870D7381C9}" destId="{1FFCA4F5-DE93-4926-AB99-9E4F72D94D3E}" srcOrd="1" destOrd="0" presId="urn:microsoft.com/office/officeart/2005/8/layout/chevron2"/>
    <dgm:cxn modelId="{7B7888A3-97CC-4535-BC34-A444A36AB49D}" type="presParOf" srcId="{112060A4-0F4B-491D-B005-8CC19332E91B}" destId="{5D339AAD-1085-4209-B3F0-C15112EEC7AE}" srcOrd="3" destOrd="0" presId="urn:microsoft.com/office/officeart/2005/8/layout/chevron2"/>
    <dgm:cxn modelId="{92FFE4C0-93A7-43CC-A035-671BA2DDD740}" type="presParOf" srcId="{112060A4-0F4B-491D-B005-8CC19332E91B}" destId="{67BC004B-E6A7-412C-B560-79BC8B9294C9}" srcOrd="4" destOrd="0" presId="urn:microsoft.com/office/officeart/2005/8/layout/chevron2"/>
    <dgm:cxn modelId="{E2E96EE1-2BE1-47E9-83D6-462D6AA8B2F8}" type="presParOf" srcId="{67BC004B-E6A7-412C-B560-79BC8B9294C9}" destId="{97655236-7571-4D7A-998C-993000B2D483}" srcOrd="0" destOrd="0" presId="urn:microsoft.com/office/officeart/2005/8/layout/chevron2"/>
    <dgm:cxn modelId="{40267C60-6105-43F0-8CED-27B669F529B6}" type="presParOf" srcId="{67BC004B-E6A7-412C-B560-79BC8B9294C9}" destId="{D52C9E6A-3E70-432E-B4C3-E0B0CB9E3324}" srcOrd="1" destOrd="0" presId="urn:microsoft.com/office/officeart/2005/8/layout/chevron2"/>
    <dgm:cxn modelId="{10D249E3-0AB7-4D57-B732-CA7F92B74B4A}" type="presParOf" srcId="{112060A4-0F4B-491D-B005-8CC19332E91B}" destId="{471E6259-73E3-4BB0-A1ED-5809242E9AE5}" srcOrd="5" destOrd="0" presId="urn:microsoft.com/office/officeart/2005/8/layout/chevron2"/>
    <dgm:cxn modelId="{8AEACDD5-6D07-42E9-A59E-42A455F3D4BB}" type="presParOf" srcId="{112060A4-0F4B-491D-B005-8CC19332E91B}" destId="{F8432B41-32B4-44DC-BE61-0CB0F144E324}" srcOrd="6" destOrd="0" presId="urn:microsoft.com/office/officeart/2005/8/layout/chevron2"/>
    <dgm:cxn modelId="{81948E9B-CBA3-4350-81EC-99DEBF70D6A2}" type="presParOf" srcId="{F8432B41-32B4-44DC-BE61-0CB0F144E324}" destId="{245FBDE0-31ED-4C35-8428-1434BB7E81F3}" srcOrd="0" destOrd="0" presId="urn:microsoft.com/office/officeart/2005/8/layout/chevron2"/>
    <dgm:cxn modelId="{A0DE2ABE-F7F5-495A-88C9-453013F13D91}" type="presParOf" srcId="{F8432B41-32B4-44DC-BE61-0CB0F144E324}" destId="{55E598E2-7718-4AF4-9B1A-24D4877FB6C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20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FORMULAR INSTRUMENTOS DE GESTIÓN ADMINISTRATIVA PARA MEJORAR LA GESTIÓN INTEGRAL DE SALUD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-89164" custLinFactNeighborY="-13574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A7B57560-37F8-4137-93D5-A7C9DFF56C63}" type="presOf" srcId="{0F50B049-709E-4D98-A1A5-644D8D27FB20}" destId="{651CD234-5E60-445B-B3C8-321FD3118AE7}" srcOrd="1" destOrd="0" presId="urn:microsoft.com/office/officeart/2005/8/layout/hProcess7"/>
    <dgm:cxn modelId="{4671C87E-66DC-4E7E-9300-28C7CA01A6F1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5AEFE155-DCA4-4D7F-9DC9-515C8FC05706}" type="presOf" srcId="{0F50B049-709E-4D98-A1A5-644D8D27FB20}" destId="{90D78FC4-0C82-4B75-B2AD-2FC04A863CA1}" srcOrd="0" destOrd="0" presId="urn:microsoft.com/office/officeart/2005/8/layout/hProcess7"/>
    <dgm:cxn modelId="{3E4B85C8-2FAB-40A4-A40E-A33033828835}" type="presOf" srcId="{6983C924-8216-43C9-85DE-313C22D7DF20}" destId="{90E883D7-8E2D-4CD0-86B2-23F85D64A185}" srcOrd="0" destOrd="0" presId="urn:microsoft.com/office/officeart/2005/8/layout/hProcess7"/>
    <dgm:cxn modelId="{BD49FA3A-C5A2-4615-8FD0-889FB46F6488}" type="presParOf" srcId="{128C65E0-2475-4842-B363-6B0C5B631EC7}" destId="{316303EB-6242-4826-A7D9-E5D9B1B79F90}" srcOrd="0" destOrd="0" presId="urn:microsoft.com/office/officeart/2005/8/layout/hProcess7"/>
    <dgm:cxn modelId="{1FEA5A10-1B3E-435D-AF19-B00DDF3ACB82}" type="presParOf" srcId="{316303EB-6242-4826-A7D9-E5D9B1B79F90}" destId="{90D78FC4-0C82-4B75-B2AD-2FC04A863CA1}" srcOrd="0" destOrd="0" presId="urn:microsoft.com/office/officeart/2005/8/layout/hProcess7"/>
    <dgm:cxn modelId="{96AA8FBB-F859-48C3-897B-B58DFE835442}" type="presParOf" srcId="{316303EB-6242-4826-A7D9-E5D9B1B79F90}" destId="{651CD234-5E60-445B-B3C8-321FD3118AE7}" srcOrd="1" destOrd="0" presId="urn:microsoft.com/office/officeart/2005/8/layout/hProcess7"/>
    <dgm:cxn modelId="{A4255F5C-AE92-49D5-AB60-3345F9FE631C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21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/>
        <a:lstStyle/>
        <a:p>
          <a:r>
            <a:rPr lang="es-ES" sz="1600" dirty="0"/>
            <a:t>MEJORAR LOS SERVICIOS MUNICIPALES DE EDUCACIÓN A TRAVÉS DE LA EJECUCIÓN DE PROYECTOS Y ACTIVIDADES DE MANTENIMIENTO, INFRAESTRUCTURA, EQUIPAMIENTO Y SERVICIOS EN EDUCACIÓN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-7437" custLinFactNeighborY="-1868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4BF927E6-3DD8-4EFF-A1FA-164E34BEA8E8}" type="presOf" srcId="{0F50B049-709E-4D98-A1A5-644D8D27FB20}" destId="{651CD234-5E60-445B-B3C8-321FD3118AE7}" srcOrd="1" destOrd="0" presId="urn:microsoft.com/office/officeart/2005/8/layout/hProcess7"/>
    <dgm:cxn modelId="{4FC5E447-5CA3-4EAB-A1C2-4812392B504F}" type="presOf" srcId="{9F31E138-162B-49C0-8741-47AB3BB59F86}" destId="{128C65E0-2475-4842-B363-6B0C5B631EC7}" srcOrd="0" destOrd="0" presId="urn:microsoft.com/office/officeart/2005/8/layout/hProcess7"/>
    <dgm:cxn modelId="{A9C74E20-9449-483B-9373-90F1EE1C3503}" type="presOf" srcId="{0F50B049-709E-4D98-A1A5-644D8D27FB20}" destId="{90D78FC4-0C82-4B75-B2AD-2FC04A863CA1}" srcOrd="0" destOrd="0" presId="urn:microsoft.com/office/officeart/2005/8/layout/hProcess7"/>
    <dgm:cxn modelId="{4BB6604D-E6B8-457E-9760-D256850E08B9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8DC40F36-A68E-4AD6-8C59-4E7654F8D4E7}" type="presParOf" srcId="{128C65E0-2475-4842-B363-6B0C5B631EC7}" destId="{316303EB-6242-4826-A7D9-E5D9B1B79F90}" srcOrd="0" destOrd="0" presId="urn:microsoft.com/office/officeart/2005/8/layout/hProcess7"/>
    <dgm:cxn modelId="{2925D288-53E2-4E16-8F47-B937BEE132BA}" type="presParOf" srcId="{316303EB-6242-4826-A7D9-E5D9B1B79F90}" destId="{90D78FC4-0C82-4B75-B2AD-2FC04A863CA1}" srcOrd="0" destOrd="0" presId="urn:microsoft.com/office/officeart/2005/8/layout/hProcess7"/>
    <dgm:cxn modelId="{F5E8F118-50F9-4E4A-B2CE-9147141A85FF}" type="presParOf" srcId="{316303EB-6242-4826-A7D9-E5D9B1B79F90}" destId="{651CD234-5E60-445B-B3C8-321FD3118AE7}" srcOrd="1" destOrd="0" presId="urn:microsoft.com/office/officeart/2005/8/layout/hProcess7"/>
    <dgm:cxn modelId="{65457A5B-DA01-415F-9901-33DCE04B2853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22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/>
        <a:lstStyle/>
        <a:p>
          <a:r>
            <a:rPr lang="es-ES" sz="1600" dirty="0"/>
            <a:t>DESARROLLAR INSTRUMENTOS NORMATIVOS ADMINISTRATIVOS PARA LA GESTIÓN INTEGRAL DEL DEPORTE EN EL MARCO DE LA NUEVA LEY MUNICIPAL DEL DEPORTE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C4469BE6-4393-4E88-B10B-C13A6F110B8D}" type="presOf" srcId="{9F31E138-162B-49C0-8741-47AB3BB59F86}" destId="{128C65E0-2475-4842-B363-6B0C5B631EC7}" srcOrd="0" destOrd="0" presId="urn:microsoft.com/office/officeart/2005/8/layout/hProcess7"/>
    <dgm:cxn modelId="{E55789C9-3D85-47FC-8E74-AAC690E6E568}" type="presOf" srcId="{0F50B049-709E-4D98-A1A5-644D8D27FB20}" destId="{90D78FC4-0C82-4B75-B2AD-2FC04A863CA1}" srcOrd="0" destOrd="0" presId="urn:microsoft.com/office/officeart/2005/8/layout/hProcess7"/>
    <dgm:cxn modelId="{14CB7C30-B776-43FD-ABD4-68DC53CFC3FF}" type="presOf" srcId="{0F50B049-709E-4D98-A1A5-644D8D27FB20}" destId="{651CD234-5E60-445B-B3C8-321FD3118AE7}" srcOrd="1" destOrd="0" presId="urn:microsoft.com/office/officeart/2005/8/layout/hProcess7"/>
    <dgm:cxn modelId="{A2AA41D1-A1DA-49C9-97CC-D6B0A408C6C6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B2E64C27-CCD8-4CC3-BA2E-9EDF89559CCE}" type="presParOf" srcId="{128C65E0-2475-4842-B363-6B0C5B631EC7}" destId="{316303EB-6242-4826-A7D9-E5D9B1B79F90}" srcOrd="0" destOrd="0" presId="urn:microsoft.com/office/officeart/2005/8/layout/hProcess7"/>
    <dgm:cxn modelId="{A97290E8-129D-449E-8242-1395CB54EE86}" type="presParOf" srcId="{316303EB-6242-4826-A7D9-E5D9B1B79F90}" destId="{90D78FC4-0C82-4B75-B2AD-2FC04A863CA1}" srcOrd="0" destOrd="0" presId="urn:microsoft.com/office/officeart/2005/8/layout/hProcess7"/>
    <dgm:cxn modelId="{1D2FACFC-0E06-4A91-9025-9E833A734A58}" type="presParOf" srcId="{316303EB-6242-4826-A7D9-E5D9B1B79F90}" destId="{651CD234-5E60-445B-B3C8-321FD3118AE7}" srcOrd="1" destOrd="0" presId="urn:microsoft.com/office/officeart/2005/8/layout/hProcess7"/>
    <dgm:cxn modelId="{A2ADCA2B-66E7-4BBE-872E-B493D6FFD975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23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/>
        <a:lstStyle/>
        <a:p>
          <a:r>
            <a:rPr lang="es-ES" sz="1600" dirty="0"/>
            <a:t>DESARROLLAR ACCIONES DE PROMOCIÓN, PROTECCIÓN, CONSERVACIÓN Y RESGUARDO DEL PATRIMONIO HISTÓRICO INTERCULTURAL TANGIBLE E INTANGIBLE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-7269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98A389B2-1420-4BFA-B200-F2B1C96A9981}" type="presOf" srcId="{0F50B049-709E-4D98-A1A5-644D8D27FB20}" destId="{651CD234-5E60-445B-B3C8-321FD3118AE7}" srcOrd="1" destOrd="0" presId="urn:microsoft.com/office/officeart/2005/8/layout/hProcess7"/>
    <dgm:cxn modelId="{26E0A06B-0EDB-415A-96C5-E0D410A76B78}" type="presOf" srcId="{6983C924-8216-43C9-85DE-313C22D7DF20}" destId="{90E883D7-8E2D-4CD0-86B2-23F85D64A185}" srcOrd="0" destOrd="0" presId="urn:microsoft.com/office/officeart/2005/8/layout/hProcess7"/>
    <dgm:cxn modelId="{63C6C9C2-44FC-4FC7-9921-91E0DDD2AAB8}" type="presOf" srcId="{9F31E138-162B-49C0-8741-47AB3BB59F86}" destId="{128C65E0-2475-4842-B363-6B0C5B631EC7}" srcOrd="0" destOrd="0" presId="urn:microsoft.com/office/officeart/2005/8/layout/hProcess7"/>
    <dgm:cxn modelId="{5B95F878-9C54-4347-8188-816923449F8A}" type="presOf" srcId="{0F50B049-709E-4D98-A1A5-644D8D27FB20}" destId="{90D78FC4-0C82-4B75-B2AD-2FC04A863CA1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E775C304-6780-44F9-B3E6-B75FB765118E}" type="presParOf" srcId="{128C65E0-2475-4842-B363-6B0C5B631EC7}" destId="{316303EB-6242-4826-A7D9-E5D9B1B79F90}" srcOrd="0" destOrd="0" presId="urn:microsoft.com/office/officeart/2005/8/layout/hProcess7"/>
    <dgm:cxn modelId="{08A70924-FA04-4977-BEA0-14375ED9B1B8}" type="presParOf" srcId="{316303EB-6242-4826-A7D9-E5D9B1B79F90}" destId="{90D78FC4-0C82-4B75-B2AD-2FC04A863CA1}" srcOrd="0" destOrd="0" presId="urn:microsoft.com/office/officeart/2005/8/layout/hProcess7"/>
    <dgm:cxn modelId="{7AB28628-ACE1-4378-844C-E59597736AE7}" type="presParOf" srcId="{316303EB-6242-4826-A7D9-E5D9B1B79F90}" destId="{651CD234-5E60-445B-B3C8-321FD3118AE7}" srcOrd="1" destOrd="0" presId="urn:microsoft.com/office/officeart/2005/8/layout/hProcess7"/>
    <dgm:cxn modelId="{6705F3BC-D6C3-4EDA-9DAB-D72C050816F5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24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2000" dirty="0"/>
            <a:t>EJECUTAR ACCIONES ENFOCADAS AL DESARROLLO Y PROMOCIÓN DEL TURISMO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Y="-709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7EC2D81D-9EBC-45B5-9E9B-5D90466BE37F}" type="presOf" srcId="{9F31E138-162B-49C0-8741-47AB3BB59F86}" destId="{128C65E0-2475-4842-B363-6B0C5B631EC7}" srcOrd="0" destOrd="0" presId="urn:microsoft.com/office/officeart/2005/8/layout/hProcess7"/>
    <dgm:cxn modelId="{42E4AB56-249B-4BA8-B3BC-7169E74135B7}" type="presOf" srcId="{0F50B049-709E-4D98-A1A5-644D8D27FB20}" destId="{90D78FC4-0C82-4B75-B2AD-2FC04A863CA1}" srcOrd="0" destOrd="0" presId="urn:microsoft.com/office/officeart/2005/8/layout/hProcess7"/>
    <dgm:cxn modelId="{16C53840-FC19-4D75-BBFB-BAFB3C6686A7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23BDD60B-47C1-48F8-8EC3-69B32149ABF3}" type="presOf" srcId="{0F50B049-709E-4D98-A1A5-644D8D27FB20}" destId="{651CD234-5E60-445B-B3C8-321FD3118AE7}" srcOrd="1" destOrd="0" presId="urn:microsoft.com/office/officeart/2005/8/layout/hProcess7"/>
    <dgm:cxn modelId="{8D70563C-48DB-4CB3-8615-3499512AB288}" type="presParOf" srcId="{128C65E0-2475-4842-B363-6B0C5B631EC7}" destId="{316303EB-6242-4826-A7D9-E5D9B1B79F90}" srcOrd="0" destOrd="0" presId="urn:microsoft.com/office/officeart/2005/8/layout/hProcess7"/>
    <dgm:cxn modelId="{4FF93B43-0DC8-4C94-8DE0-D845D5D63F7E}" type="presParOf" srcId="{316303EB-6242-4826-A7D9-E5D9B1B79F90}" destId="{90D78FC4-0C82-4B75-B2AD-2FC04A863CA1}" srcOrd="0" destOrd="0" presId="urn:microsoft.com/office/officeart/2005/8/layout/hProcess7"/>
    <dgm:cxn modelId="{822041EB-F6A9-4994-A504-7082E9B7C574}" type="presParOf" srcId="{316303EB-6242-4826-A7D9-E5D9B1B79F90}" destId="{651CD234-5E60-445B-B3C8-321FD3118AE7}" srcOrd="1" destOrd="0" presId="urn:microsoft.com/office/officeart/2005/8/layout/hProcess7"/>
    <dgm:cxn modelId="{C496B3BB-46AA-4F7C-B070-2772EEE9F06A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27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2000" dirty="0"/>
            <a:t>MEJORAR LA MOVILIDAD URBANA Y EL SISTEMA DE TRANSPORTE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36503310-E051-4CDE-9155-6B90AE5D6504}" type="presOf" srcId="{0F50B049-709E-4D98-A1A5-644D8D27FB20}" destId="{90D78FC4-0C82-4B75-B2AD-2FC04A863CA1}" srcOrd="0" destOrd="0" presId="urn:microsoft.com/office/officeart/2005/8/layout/hProcess7"/>
    <dgm:cxn modelId="{EFB8FD59-0B6D-4B77-A7B9-E0CF35F92E9B}" type="presOf" srcId="{6983C924-8216-43C9-85DE-313C22D7DF20}" destId="{90E883D7-8E2D-4CD0-86B2-23F85D64A185}" srcOrd="0" destOrd="0" presId="urn:microsoft.com/office/officeart/2005/8/layout/hProcess7"/>
    <dgm:cxn modelId="{E249F753-C48D-4943-A678-B69AC63F1FEF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E48105CF-740D-417A-B5B1-E24DFDFD67E2}" type="presOf" srcId="{0F50B049-709E-4D98-A1A5-644D8D27FB20}" destId="{651CD234-5E60-445B-B3C8-321FD3118AE7}" srcOrd="1" destOrd="0" presId="urn:microsoft.com/office/officeart/2005/8/layout/hProcess7"/>
    <dgm:cxn modelId="{C480BE0F-9B69-4E7B-8CC5-B7776012CC30}" type="presParOf" srcId="{128C65E0-2475-4842-B363-6B0C5B631EC7}" destId="{316303EB-6242-4826-A7D9-E5D9B1B79F90}" srcOrd="0" destOrd="0" presId="urn:microsoft.com/office/officeart/2005/8/layout/hProcess7"/>
    <dgm:cxn modelId="{21A3871C-77B4-4555-AD05-F00A360BB14A}" type="presParOf" srcId="{316303EB-6242-4826-A7D9-E5D9B1B79F90}" destId="{90D78FC4-0C82-4B75-B2AD-2FC04A863CA1}" srcOrd="0" destOrd="0" presId="urn:microsoft.com/office/officeart/2005/8/layout/hProcess7"/>
    <dgm:cxn modelId="{D48FE241-2260-4955-9257-F441C2C37257}" type="presParOf" srcId="{316303EB-6242-4826-A7D9-E5D9B1B79F90}" destId="{651CD234-5E60-445B-B3C8-321FD3118AE7}" srcOrd="1" destOrd="0" presId="urn:microsoft.com/office/officeart/2005/8/layout/hProcess7"/>
    <dgm:cxn modelId="{12DB9EA2-D86F-450D-A230-EEB3B58BF252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29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1800" dirty="0"/>
            <a:t>MEJORAR  LA INFRAESTRUCTURA Y EQUIPAMIENTO,  DE LAS INSTALACIONES DE FAENEO DE GANADO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-88753" custLinFactNeighborY="-10422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3CE4FDDF-83E0-43B4-BFBC-56D72ECD6A54}" type="presOf" srcId="{0F50B049-709E-4D98-A1A5-644D8D27FB20}" destId="{651CD234-5E60-445B-B3C8-321FD3118AE7}" srcOrd="1" destOrd="0" presId="urn:microsoft.com/office/officeart/2005/8/layout/hProcess7"/>
    <dgm:cxn modelId="{E97E0AF1-00ED-46A9-8324-E73217ECE771}" type="presOf" srcId="{0F50B049-709E-4D98-A1A5-644D8D27FB20}" destId="{90D78FC4-0C82-4B75-B2AD-2FC04A863CA1}" srcOrd="0" destOrd="0" presId="urn:microsoft.com/office/officeart/2005/8/layout/hProcess7"/>
    <dgm:cxn modelId="{6E7B0C2F-3FE4-4B1A-BD59-2D4DB0811E02}" type="presOf" srcId="{6983C924-8216-43C9-85DE-313C22D7DF20}" destId="{90E883D7-8E2D-4CD0-86B2-23F85D64A185}" srcOrd="0" destOrd="0" presId="urn:microsoft.com/office/officeart/2005/8/layout/hProcess7"/>
    <dgm:cxn modelId="{2BF33F37-CBD8-40ED-BF71-854083E1EFA3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2FF33C6E-9187-4AEA-83E3-5DA6AAF8A331}" type="presParOf" srcId="{128C65E0-2475-4842-B363-6B0C5B631EC7}" destId="{316303EB-6242-4826-A7D9-E5D9B1B79F90}" srcOrd="0" destOrd="0" presId="urn:microsoft.com/office/officeart/2005/8/layout/hProcess7"/>
    <dgm:cxn modelId="{2044B9E4-AA3D-4E7D-8F7B-6A90F21916C5}" type="presParOf" srcId="{316303EB-6242-4826-A7D9-E5D9B1B79F90}" destId="{90D78FC4-0C82-4B75-B2AD-2FC04A863CA1}" srcOrd="0" destOrd="0" presId="urn:microsoft.com/office/officeart/2005/8/layout/hProcess7"/>
    <dgm:cxn modelId="{847E867C-4971-4C8F-9419-2C091DA1EAC7}" type="presParOf" srcId="{316303EB-6242-4826-A7D9-E5D9B1B79F90}" destId="{651CD234-5E60-445B-B3C8-321FD3118AE7}" srcOrd="1" destOrd="0" presId="urn:microsoft.com/office/officeart/2005/8/layout/hProcess7"/>
    <dgm:cxn modelId="{2AC7FD4F-6CE6-4DAA-B346-5D8CF6F00F27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25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/>
        <a:lstStyle/>
        <a:p>
          <a:r>
            <a:rPr lang="es-ES" sz="1800" dirty="0"/>
            <a:t>DESARROLLAR PROYECTOS QUE PERMITAN PREVENIR EL AUMENTO DE LAS BRECHAS DE DESIGUALDAD Y DISCRIMINACIÓN EN LA POBLACIÓN VULNERABLE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39F82D52-E500-48F8-9356-446E7A3B83BA}" type="presOf" srcId="{6983C924-8216-43C9-85DE-313C22D7DF20}" destId="{90E883D7-8E2D-4CD0-86B2-23F85D64A185}" srcOrd="0" destOrd="0" presId="urn:microsoft.com/office/officeart/2005/8/layout/hProcess7"/>
    <dgm:cxn modelId="{BEB18F31-3CD3-43E0-8938-1C07C9A69866}" type="presOf" srcId="{0F50B049-709E-4D98-A1A5-644D8D27FB20}" destId="{90D78FC4-0C82-4B75-B2AD-2FC04A863CA1}" srcOrd="0" destOrd="0" presId="urn:microsoft.com/office/officeart/2005/8/layout/hProcess7"/>
    <dgm:cxn modelId="{342952B4-BC1E-4B15-9D01-DB659BEFC5C3}" type="presOf" srcId="{0F50B049-709E-4D98-A1A5-644D8D27FB20}" destId="{651CD234-5E60-445B-B3C8-321FD3118AE7}" srcOrd="1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D11CF61F-18C6-4976-AA62-10995413C349}" type="presOf" srcId="{9F31E138-162B-49C0-8741-47AB3BB59F86}" destId="{128C65E0-2475-4842-B363-6B0C5B631EC7}" srcOrd="0" destOrd="0" presId="urn:microsoft.com/office/officeart/2005/8/layout/hProcess7"/>
    <dgm:cxn modelId="{2EB3210D-6E54-4068-B9BB-E4172D229A04}" type="presParOf" srcId="{128C65E0-2475-4842-B363-6B0C5B631EC7}" destId="{316303EB-6242-4826-A7D9-E5D9B1B79F90}" srcOrd="0" destOrd="0" presId="urn:microsoft.com/office/officeart/2005/8/layout/hProcess7"/>
    <dgm:cxn modelId="{C419D03C-317A-465D-92CE-BB5F096F30F4}" type="presParOf" srcId="{316303EB-6242-4826-A7D9-E5D9B1B79F90}" destId="{90D78FC4-0C82-4B75-B2AD-2FC04A863CA1}" srcOrd="0" destOrd="0" presId="urn:microsoft.com/office/officeart/2005/8/layout/hProcess7"/>
    <dgm:cxn modelId="{3DFA2D7D-D752-4FE3-97F7-8798BA0A390D}" type="presParOf" srcId="{316303EB-6242-4826-A7D9-E5D9B1B79F90}" destId="{651CD234-5E60-445B-B3C8-321FD3118AE7}" srcOrd="1" destOrd="0" presId="urn:microsoft.com/office/officeart/2005/8/layout/hProcess7"/>
    <dgm:cxn modelId="{0A54E7C3-AA96-4968-8EAE-3576CB34ED45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26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INCREMENTAR LA CALIDAD Y PROTECCIÓN DE LOS DERECHOS DE NIÑAS, NIÑOS Y ADOLESCENTES DEL MUNICIPIO MEDIANTE LA IMPLEMENTACIÓN DE LOS PROYECTOS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-25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259910DA-9A9E-4663-AB0A-4D1FDC5DB255}" type="presOf" srcId="{0F50B049-709E-4D98-A1A5-644D8D27FB20}" destId="{90D78FC4-0C82-4B75-B2AD-2FC04A863CA1}" srcOrd="0" destOrd="0" presId="urn:microsoft.com/office/officeart/2005/8/layout/hProcess7"/>
    <dgm:cxn modelId="{FDEBF7ED-7DB9-42DC-A0F2-9F20419AE862}" type="presOf" srcId="{9F31E138-162B-49C0-8741-47AB3BB59F86}" destId="{128C65E0-2475-4842-B363-6B0C5B631EC7}" srcOrd="0" destOrd="0" presId="urn:microsoft.com/office/officeart/2005/8/layout/hProcess7"/>
    <dgm:cxn modelId="{EF356384-A1F5-4813-B0DD-34BF6AE3A04E}" type="presOf" srcId="{0F50B049-709E-4D98-A1A5-644D8D27FB20}" destId="{651CD234-5E60-445B-B3C8-321FD3118AE7}" srcOrd="1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2AC005FD-8376-4EA4-920B-72F9905060D4}" type="presOf" srcId="{6983C924-8216-43C9-85DE-313C22D7DF20}" destId="{90E883D7-8E2D-4CD0-86B2-23F85D64A185}" srcOrd="0" destOrd="0" presId="urn:microsoft.com/office/officeart/2005/8/layout/hProcess7"/>
    <dgm:cxn modelId="{69813F47-C37B-42F1-824B-FBF7A34491CA}" type="presParOf" srcId="{128C65E0-2475-4842-B363-6B0C5B631EC7}" destId="{316303EB-6242-4826-A7D9-E5D9B1B79F90}" srcOrd="0" destOrd="0" presId="urn:microsoft.com/office/officeart/2005/8/layout/hProcess7"/>
    <dgm:cxn modelId="{E53B232E-ED43-46F5-B0E9-1D9DE60DFC3A}" type="presParOf" srcId="{316303EB-6242-4826-A7D9-E5D9B1B79F90}" destId="{90D78FC4-0C82-4B75-B2AD-2FC04A863CA1}" srcOrd="0" destOrd="0" presId="urn:microsoft.com/office/officeart/2005/8/layout/hProcess7"/>
    <dgm:cxn modelId="{AC061299-1E5F-4409-8603-25B6BCA2DA42}" type="presParOf" srcId="{316303EB-6242-4826-A7D9-E5D9B1B79F90}" destId="{651CD234-5E60-445B-B3C8-321FD3118AE7}" srcOrd="1" destOrd="0" presId="urn:microsoft.com/office/officeart/2005/8/layout/hProcess7"/>
    <dgm:cxn modelId="{BE43FF2E-1317-4FD9-8FA2-D809BE728E05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30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 anchor="ctr"/>
        <a:lstStyle/>
        <a:p>
          <a:r>
            <a:rPr lang="es-ES" dirty="0"/>
            <a:t>CONSTRUIR INFRAESTRUCTURA Y EQUIPAMIENTO DE CEMENTERIOS PARA CUBRIR LA DEMANDA DE LOS HABITANTES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Y="-100000" custLinFactNeighborY="-103553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32664DBD-0E87-4800-A71B-6A5C6E7DE867}" type="presOf" srcId="{0F50B049-709E-4D98-A1A5-644D8D27FB20}" destId="{651CD234-5E60-445B-B3C8-321FD3118AE7}" srcOrd="1" destOrd="0" presId="urn:microsoft.com/office/officeart/2005/8/layout/hProcess7"/>
    <dgm:cxn modelId="{877D257B-61B4-4D10-89E9-3CC960019DAF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F663F7E9-861B-4121-A4EF-AFD435E17046}" type="presOf" srcId="{0F50B049-709E-4D98-A1A5-644D8D27FB20}" destId="{90D78FC4-0C82-4B75-B2AD-2FC04A863CA1}" srcOrd="0" destOrd="0" presId="urn:microsoft.com/office/officeart/2005/8/layout/hProcess7"/>
    <dgm:cxn modelId="{9B9F0C2D-3FB8-49CB-AE02-6FDF858844FD}" type="presOf" srcId="{6983C924-8216-43C9-85DE-313C22D7DF20}" destId="{90E883D7-8E2D-4CD0-86B2-23F85D64A185}" srcOrd="0" destOrd="0" presId="urn:microsoft.com/office/officeart/2005/8/layout/hProcess7"/>
    <dgm:cxn modelId="{008A7D66-956E-4DDB-8459-F7FE74485056}" type="presParOf" srcId="{128C65E0-2475-4842-B363-6B0C5B631EC7}" destId="{316303EB-6242-4826-A7D9-E5D9B1B79F90}" srcOrd="0" destOrd="0" presId="urn:microsoft.com/office/officeart/2005/8/layout/hProcess7"/>
    <dgm:cxn modelId="{3FE55329-7D04-4512-85E2-034978602D17}" type="presParOf" srcId="{316303EB-6242-4826-A7D9-E5D9B1B79F90}" destId="{90D78FC4-0C82-4B75-B2AD-2FC04A863CA1}" srcOrd="0" destOrd="0" presId="urn:microsoft.com/office/officeart/2005/8/layout/hProcess7"/>
    <dgm:cxn modelId="{7E62DD8C-1A3C-48A3-9A31-970B9C82F8E7}" type="presParOf" srcId="{316303EB-6242-4826-A7D9-E5D9B1B79F90}" destId="{651CD234-5E60-445B-B3C8-321FD3118AE7}" srcOrd="1" destOrd="0" presId="urn:microsoft.com/office/officeart/2005/8/layout/hProcess7"/>
    <dgm:cxn modelId="{09A677E6-AB8C-4C02-9A16-CD41D8755E18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11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AMPLIAR LA COBERTURA Y RENOVAR LA RED DE DRENAJE PLUVIAL PARA MEJORAR LAS CONDICIONES DE LA INFRAESTRUCTURA URBANA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294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5E5BB48D-152E-4362-8BA8-5240F300787A}" type="presOf" srcId="{6983C924-8216-43C9-85DE-313C22D7DF20}" destId="{90E883D7-8E2D-4CD0-86B2-23F85D64A185}" srcOrd="0" destOrd="0" presId="urn:microsoft.com/office/officeart/2005/8/layout/hProcess7"/>
    <dgm:cxn modelId="{A8493ADF-21D7-40EB-9F38-5E2C1972CB45}" type="presOf" srcId="{0F50B049-709E-4D98-A1A5-644D8D27FB20}" destId="{90D78FC4-0C82-4B75-B2AD-2FC04A863CA1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05A9CC17-2052-4874-823A-D76312944866}" type="presOf" srcId="{0F50B049-709E-4D98-A1A5-644D8D27FB20}" destId="{651CD234-5E60-445B-B3C8-321FD3118AE7}" srcOrd="1" destOrd="0" presId="urn:microsoft.com/office/officeart/2005/8/layout/hProcess7"/>
    <dgm:cxn modelId="{399E9986-1CCD-441E-AB91-74780F33EB72}" type="presOf" srcId="{9F31E138-162B-49C0-8741-47AB3BB59F86}" destId="{128C65E0-2475-4842-B363-6B0C5B631EC7}" srcOrd="0" destOrd="0" presId="urn:microsoft.com/office/officeart/2005/8/layout/hProcess7"/>
    <dgm:cxn modelId="{103F8237-FC1B-43DD-BE85-83BB532CE97A}" type="presParOf" srcId="{128C65E0-2475-4842-B363-6B0C5B631EC7}" destId="{316303EB-6242-4826-A7D9-E5D9B1B79F90}" srcOrd="0" destOrd="0" presId="urn:microsoft.com/office/officeart/2005/8/layout/hProcess7"/>
    <dgm:cxn modelId="{E8205912-6EE0-4A5F-B445-AF7003481D8D}" type="presParOf" srcId="{316303EB-6242-4826-A7D9-E5D9B1B79F90}" destId="{90D78FC4-0C82-4B75-B2AD-2FC04A863CA1}" srcOrd="0" destOrd="0" presId="urn:microsoft.com/office/officeart/2005/8/layout/hProcess7"/>
    <dgm:cxn modelId="{21611DF4-EFE1-4AD4-97B5-4264FD6D92A7}" type="presParOf" srcId="{316303EB-6242-4826-A7D9-E5D9B1B79F90}" destId="{651CD234-5E60-445B-B3C8-321FD3118AE7}" srcOrd="1" destOrd="0" presId="urn:microsoft.com/office/officeart/2005/8/layout/hProcess7"/>
    <dgm:cxn modelId="{BA0A6786-DB1A-4BA2-BCA9-1097FE2FF9CC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33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1800" dirty="0"/>
            <a:t>EJECUTAR PROGRAMAS Y ACCIONES OPERATIVAS  DE PREVENCIÓN Y CONTROL EN MATERIA DE SEGURIDAD CIUDADANA EN TODOS LOS DISTRITOS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Y="-53576" custLinFactNeighborX="95510" custLinFactNeighborY="-10000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55DACEED-F520-4E4B-86A9-4ABE5C1E82E0}" type="presOf" srcId="{0F50B049-709E-4D98-A1A5-644D8D27FB20}" destId="{651CD234-5E60-445B-B3C8-321FD3118AE7}" srcOrd="1" destOrd="0" presId="urn:microsoft.com/office/officeart/2005/8/layout/hProcess7"/>
    <dgm:cxn modelId="{BD57F317-08C2-4056-A704-392DEA4601AF}" type="presOf" srcId="{9F31E138-162B-49C0-8741-47AB3BB59F86}" destId="{128C65E0-2475-4842-B363-6B0C5B631EC7}" srcOrd="0" destOrd="0" presId="urn:microsoft.com/office/officeart/2005/8/layout/hProcess7"/>
    <dgm:cxn modelId="{62B77E89-DB46-4B3F-9A94-925ED2BDCD07}" type="presOf" srcId="{0F50B049-709E-4D98-A1A5-644D8D27FB20}" destId="{90D78FC4-0C82-4B75-B2AD-2FC04A863CA1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4FB6BA63-7F21-4C65-94A2-C901F0D80E1E}" type="presOf" srcId="{6983C924-8216-43C9-85DE-313C22D7DF20}" destId="{90E883D7-8E2D-4CD0-86B2-23F85D64A185}" srcOrd="0" destOrd="0" presId="urn:microsoft.com/office/officeart/2005/8/layout/hProcess7"/>
    <dgm:cxn modelId="{4465EF99-711D-4267-8176-0043637D5467}" type="presParOf" srcId="{128C65E0-2475-4842-B363-6B0C5B631EC7}" destId="{316303EB-6242-4826-A7D9-E5D9B1B79F90}" srcOrd="0" destOrd="0" presId="urn:microsoft.com/office/officeart/2005/8/layout/hProcess7"/>
    <dgm:cxn modelId="{2FCC1D82-0E10-46EC-B14C-988D4F89422E}" type="presParOf" srcId="{316303EB-6242-4826-A7D9-E5D9B1B79F90}" destId="{90D78FC4-0C82-4B75-B2AD-2FC04A863CA1}" srcOrd="0" destOrd="0" presId="urn:microsoft.com/office/officeart/2005/8/layout/hProcess7"/>
    <dgm:cxn modelId="{C931E135-9E4E-4E9E-8155-BDB6161F0028}" type="presParOf" srcId="{316303EB-6242-4826-A7D9-E5D9B1B79F90}" destId="{651CD234-5E60-445B-B3C8-321FD3118AE7}" srcOrd="1" destOrd="0" presId="urn:microsoft.com/office/officeart/2005/8/layout/hProcess7"/>
    <dgm:cxn modelId="{F9190888-E6DA-4C98-AF08-5B009924FF31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35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EJECUTAR PROGRAMAS Y PROYECTOS INTEGRALES ORIENTADOS AL DESARROLLO ECONÓMICO DE LAS CADENAS PRODUCTIVAS Y EMPRENDIMIENTOS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X="-1690" custLinFactY="35546" custLinFactNeighborX="-100000" custLinFactNeighborY="10000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1D063BEA-D5DA-4AD2-85E7-5056A670566A}" type="presOf" srcId="{0F50B049-709E-4D98-A1A5-644D8D27FB20}" destId="{90D78FC4-0C82-4B75-B2AD-2FC04A863CA1}" srcOrd="0" destOrd="0" presId="urn:microsoft.com/office/officeart/2005/8/layout/hProcess7"/>
    <dgm:cxn modelId="{45B3ED5E-8656-4B3C-B8F2-6DFCF125A97F}" type="presOf" srcId="{0F50B049-709E-4D98-A1A5-644D8D27FB20}" destId="{651CD234-5E60-445B-B3C8-321FD3118AE7}" srcOrd="1" destOrd="0" presId="urn:microsoft.com/office/officeart/2005/8/layout/hProcess7"/>
    <dgm:cxn modelId="{1DEEC4CD-27BD-4E18-B488-888F02762560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ADC81654-A11C-4A2C-A86E-073D20364362}" type="presOf" srcId="{9F31E138-162B-49C0-8741-47AB3BB59F86}" destId="{128C65E0-2475-4842-B363-6B0C5B631EC7}" srcOrd="0" destOrd="0" presId="urn:microsoft.com/office/officeart/2005/8/layout/hProcess7"/>
    <dgm:cxn modelId="{28F49DCD-D948-4834-A40F-C77C9E46C5F4}" type="presParOf" srcId="{128C65E0-2475-4842-B363-6B0C5B631EC7}" destId="{316303EB-6242-4826-A7D9-E5D9B1B79F90}" srcOrd="0" destOrd="0" presId="urn:microsoft.com/office/officeart/2005/8/layout/hProcess7"/>
    <dgm:cxn modelId="{B7DEDE76-674B-47F3-B03C-9943483A75D3}" type="presParOf" srcId="{316303EB-6242-4826-A7D9-E5D9B1B79F90}" destId="{90D78FC4-0C82-4B75-B2AD-2FC04A863CA1}" srcOrd="0" destOrd="0" presId="urn:microsoft.com/office/officeart/2005/8/layout/hProcess7"/>
    <dgm:cxn modelId="{30BE44B6-0055-4927-A885-A60F7CAB6BB9}" type="presParOf" srcId="{316303EB-6242-4826-A7D9-E5D9B1B79F90}" destId="{651CD234-5E60-445B-B3C8-321FD3118AE7}" srcOrd="1" destOrd="0" presId="urn:microsoft.com/office/officeart/2005/8/layout/hProcess7"/>
    <dgm:cxn modelId="{2AA6F745-D88B-4C61-A14F-478F2240055F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38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 anchor="ctr"/>
        <a:lstStyle/>
        <a:p>
          <a:r>
            <a:rPr lang="es-ES" dirty="0"/>
            <a:t>EJECUTAR ACCIONES ORIENTADAS A CONSTRUIR, AMPLIAR, MEJORAR Y RESTAURAR LOS ESPACIOS VERDES EN PLAZAS, AVENIDAS Y JARDINERAS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Y="-1612" custLinFactNeighborX="-47093" custLinFactNeighborY="-10000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F3882F52-ECAE-42C6-A355-A2439FCD9043}" type="presOf" srcId="{0F50B049-709E-4D98-A1A5-644D8D27FB20}" destId="{90D78FC4-0C82-4B75-B2AD-2FC04A863CA1}" srcOrd="0" destOrd="0" presId="urn:microsoft.com/office/officeart/2005/8/layout/hProcess7"/>
    <dgm:cxn modelId="{E07EA419-A70F-41EC-AEB3-53031CD5AF66}" type="presOf" srcId="{0F50B049-709E-4D98-A1A5-644D8D27FB20}" destId="{651CD234-5E60-445B-B3C8-321FD3118AE7}" srcOrd="1" destOrd="0" presId="urn:microsoft.com/office/officeart/2005/8/layout/hProcess7"/>
    <dgm:cxn modelId="{F8A38520-09C7-4BD5-A939-70DC53FF9201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D0F7A83C-BB92-4955-8626-E1C1DB041003}" type="presOf" srcId="{9F31E138-162B-49C0-8741-47AB3BB59F86}" destId="{128C65E0-2475-4842-B363-6B0C5B631EC7}" srcOrd="0" destOrd="0" presId="urn:microsoft.com/office/officeart/2005/8/layout/hProcess7"/>
    <dgm:cxn modelId="{8A3EFA89-EAE8-4BEF-A74C-486EDDF16C90}" type="presParOf" srcId="{128C65E0-2475-4842-B363-6B0C5B631EC7}" destId="{316303EB-6242-4826-A7D9-E5D9B1B79F90}" srcOrd="0" destOrd="0" presId="urn:microsoft.com/office/officeart/2005/8/layout/hProcess7"/>
    <dgm:cxn modelId="{37417F8D-AB24-4CFE-965E-40F2315152AD}" type="presParOf" srcId="{316303EB-6242-4826-A7D9-E5D9B1B79F90}" destId="{90D78FC4-0C82-4B75-B2AD-2FC04A863CA1}" srcOrd="0" destOrd="0" presId="urn:microsoft.com/office/officeart/2005/8/layout/hProcess7"/>
    <dgm:cxn modelId="{650F6D14-93CD-4555-9232-3FC0FE02EF39}" type="presParOf" srcId="{316303EB-6242-4826-A7D9-E5D9B1B79F90}" destId="{651CD234-5E60-445B-B3C8-321FD3118AE7}" srcOrd="1" destOrd="0" presId="urn:microsoft.com/office/officeart/2005/8/layout/hProcess7"/>
    <dgm:cxn modelId="{16F8B830-1AA5-45CD-A5AD-3D08171FE4CA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34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IMPLEMENTAR  PROGRAMAS QUE PERMITAN MEJORAR LOS NIVELES DE DESEMPEÑO INSTITUCIONAL CON SERVICIOS DE CALIDAD Y EFICIENCIA EN LA ADMINISTRACIÓN MUNICIPAL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Y="-100000" custLinFactNeighborY="-146125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FF490C1E-79D2-43CE-9333-D0319959C4DB}" type="presOf" srcId="{0F50B049-709E-4D98-A1A5-644D8D27FB20}" destId="{651CD234-5E60-445B-B3C8-321FD3118AE7}" srcOrd="1" destOrd="0" presId="urn:microsoft.com/office/officeart/2005/8/layout/hProcess7"/>
    <dgm:cxn modelId="{C0F76037-ADA1-41B1-B500-12FDCE86314D}" type="presOf" srcId="{0F50B049-709E-4D98-A1A5-644D8D27FB20}" destId="{90D78FC4-0C82-4B75-B2AD-2FC04A863CA1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D83EEDA7-CEB5-40A2-897F-CEE8640055A0}" type="presOf" srcId="{6983C924-8216-43C9-85DE-313C22D7DF20}" destId="{90E883D7-8E2D-4CD0-86B2-23F85D64A185}" srcOrd="0" destOrd="0" presId="urn:microsoft.com/office/officeart/2005/8/layout/hProcess7"/>
    <dgm:cxn modelId="{B8F955ED-74F8-4029-A7C0-E8BD8463C20A}" type="presOf" srcId="{9F31E138-162B-49C0-8741-47AB3BB59F86}" destId="{128C65E0-2475-4842-B363-6B0C5B631EC7}" srcOrd="0" destOrd="0" presId="urn:microsoft.com/office/officeart/2005/8/layout/hProcess7"/>
    <dgm:cxn modelId="{1707BDBB-2040-446B-A84A-C520FBB8DBAB}" type="presParOf" srcId="{128C65E0-2475-4842-B363-6B0C5B631EC7}" destId="{316303EB-6242-4826-A7D9-E5D9B1B79F90}" srcOrd="0" destOrd="0" presId="urn:microsoft.com/office/officeart/2005/8/layout/hProcess7"/>
    <dgm:cxn modelId="{BFDE0257-C85D-40DB-9DFC-4C38ADE97005}" type="presParOf" srcId="{316303EB-6242-4826-A7D9-E5D9B1B79F90}" destId="{90D78FC4-0C82-4B75-B2AD-2FC04A863CA1}" srcOrd="0" destOrd="0" presId="urn:microsoft.com/office/officeart/2005/8/layout/hProcess7"/>
    <dgm:cxn modelId="{93EA1332-F360-44C5-AB79-3179AA70B12C}" type="presParOf" srcId="{316303EB-6242-4826-A7D9-E5D9B1B79F90}" destId="{651CD234-5E60-445B-B3C8-321FD3118AE7}" srcOrd="1" destOrd="0" presId="urn:microsoft.com/office/officeart/2005/8/layout/hProcess7"/>
    <dgm:cxn modelId="{0ADFD3B2-82CA-4928-A1C8-BD6D0AC9C743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39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EJECUTAR PROCEDIMIENTOS PARA REALIZAR OPERATIVOS DE CONTROL EFECTIVOS EN ÁREAS DE MAYOR INSEGURIDAD 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86180" custLinFactNeighborY="-5000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EC6F6BCE-63DE-48FA-B9C3-AB9995E933A4}" type="presOf" srcId="{6983C924-8216-43C9-85DE-313C22D7DF20}" destId="{90E883D7-8E2D-4CD0-86B2-23F85D64A185}" srcOrd="0" destOrd="0" presId="urn:microsoft.com/office/officeart/2005/8/layout/hProcess7"/>
    <dgm:cxn modelId="{C54BE73C-16B3-4F9B-AAF7-25177548D3E6}" type="presOf" srcId="{0F50B049-709E-4D98-A1A5-644D8D27FB20}" destId="{651CD234-5E60-445B-B3C8-321FD3118AE7}" srcOrd="1" destOrd="0" presId="urn:microsoft.com/office/officeart/2005/8/layout/hProcess7"/>
    <dgm:cxn modelId="{3B9B408E-9B7F-475E-9997-4323AF0F79AC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576DB8FD-68D6-4537-8F09-7BA4D77DEAFD}" type="presOf" srcId="{0F50B049-709E-4D98-A1A5-644D8D27FB20}" destId="{90D78FC4-0C82-4B75-B2AD-2FC04A863CA1}" srcOrd="0" destOrd="0" presId="urn:microsoft.com/office/officeart/2005/8/layout/hProcess7"/>
    <dgm:cxn modelId="{FA2865E1-C703-4826-A384-5AAA762BDB6F}" type="presParOf" srcId="{128C65E0-2475-4842-B363-6B0C5B631EC7}" destId="{316303EB-6242-4826-A7D9-E5D9B1B79F90}" srcOrd="0" destOrd="0" presId="urn:microsoft.com/office/officeart/2005/8/layout/hProcess7"/>
    <dgm:cxn modelId="{73AD44A0-2E25-4C16-9041-CE0EFA42A4AE}" type="presParOf" srcId="{316303EB-6242-4826-A7D9-E5D9B1B79F90}" destId="{90D78FC4-0C82-4B75-B2AD-2FC04A863CA1}" srcOrd="0" destOrd="0" presId="urn:microsoft.com/office/officeart/2005/8/layout/hProcess7"/>
    <dgm:cxn modelId="{34125F7F-B984-454A-8611-FE17A6E42CDE}" type="presParOf" srcId="{316303EB-6242-4826-A7D9-E5D9B1B79F90}" destId="{651CD234-5E60-445B-B3C8-321FD3118AE7}" srcOrd="1" destOrd="0" presId="urn:microsoft.com/office/officeart/2005/8/layout/hProcess7"/>
    <dgm:cxn modelId="{EA7A70EE-2E18-42B3-A7E0-EC8C98FBF23A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 custT="1"/>
      <dgm:spPr/>
      <dgm:t>
        <a:bodyPr/>
        <a:lstStyle/>
        <a:p>
          <a:pPr algn="ctr"/>
          <a:r>
            <a:rPr lang="es-ES" sz="1600" b="1" dirty="0"/>
            <a:t>PROGRAMA 31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 sz="1600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 sz="1600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1600" dirty="0"/>
            <a:t>INCREMENTAR ACCIONES  Y MEDIDAS EFECTIVAS DE PREVENCIÓN Y DE RESPUESTA OPORTUNA ANTE DESASTRES NATURALES ORIGINADOS POR EFECTOS DEL CAMBIO CLIMÁTICO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 sz="1600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 sz="1600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ScaleX="112003" custLinFactX="-18327" custLinFactNeighborX="-100000" custLinFactNeighborY="12316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32F3455A-5CDA-4578-AA81-FBFD50183824}" type="presOf" srcId="{0F50B049-709E-4D98-A1A5-644D8D27FB20}" destId="{651CD234-5E60-445B-B3C8-321FD3118AE7}" srcOrd="1" destOrd="0" presId="urn:microsoft.com/office/officeart/2005/8/layout/hProcess7"/>
    <dgm:cxn modelId="{80AFB28B-EAD5-4056-933F-B2DA2067C8AB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B9679DDD-BDA2-46E3-912A-0BDFC8786625}" type="presOf" srcId="{6983C924-8216-43C9-85DE-313C22D7DF20}" destId="{90E883D7-8E2D-4CD0-86B2-23F85D64A185}" srcOrd="0" destOrd="0" presId="urn:microsoft.com/office/officeart/2005/8/layout/hProcess7"/>
    <dgm:cxn modelId="{1004196E-CC1D-4038-918C-EC89BAB36E22}" type="presOf" srcId="{0F50B049-709E-4D98-A1A5-644D8D27FB20}" destId="{90D78FC4-0C82-4B75-B2AD-2FC04A863CA1}" srcOrd="0" destOrd="0" presId="urn:microsoft.com/office/officeart/2005/8/layout/hProcess7"/>
    <dgm:cxn modelId="{5505718E-5307-4EBF-BFC3-1B2358469DC4}" type="presParOf" srcId="{128C65E0-2475-4842-B363-6B0C5B631EC7}" destId="{316303EB-6242-4826-A7D9-E5D9B1B79F90}" srcOrd="0" destOrd="0" presId="urn:microsoft.com/office/officeart/2005/8/layout/hProcess7"/>
    <dgm:cxn modelId="{F06DD843-E520-4165-A9FE-851EC1AF0F74}" type="presParOf" srcId="{316303EB-6242-4826-A7D9-E5D9B1B79F90}" destId="{90D78FC4-0C82-4B75-B2AD-2FC04A863CA1}" srcOrd="0" destOrd="0" presId="urn:microsoft.com/office/officeart/2005/8/layout/hProcess7"/>
    <dgm:cxn modelId="{2387404D-7EC2-4794-A389-D4FE62A08AC8}" type="presParOf" srcId="{316303EB-6242-4826-A7D9-E5D9B1B79F90}" destId="{651CD234-5E60-445B-B3C8-321FD3118AE7}" srcOrd="1" destOrd="0" presId="urn:microsoft.com/office/officeart/2005/8/layout/hProcess7"/>
    <dgm:cxn modelId="{B9F39D74-3F51-435D-A7A6-B1E72BF9AE4F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12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/>
        <a:lstStyle/>
        <a:p>
          <a:r>
            <a:rPr lang="es-ES" sz="1800" dirty="0"/>
            <a:t>IMPLEMENTAR SISTEMAS DE MICRO RIEGO PARA MEJORAR LA PRODUCCIÓN AGROPECUARIA FAMILIAR Y EDUCATIVA EN LOS </a:t>
          </a:r>
          <a:r>
            <a:rPr lang="es-ES" sz="1800" dirty="0" smtClean="0"/>
            <a:t>DISTRITOS RURALES</a:t>
          </a:r>
          <a:endParaRPr lang="es-ES" sz="1800" dirty="0"/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F2EFDFF3-3EF9-4708-9348-BF6168E39018}" type="presOf" srcId="{9F31E138-162B-49C0-8741-47AB3BB59F86}" destId="{128C65E0-2475-4842-B363-6B0C5B631EC7}" srcOrd="0" destOrd="0" presId="urn:microsoft.com/office/officeart/2005/8/layout/hProcess7"/>
    <dgm:cxn modelId="{8681061B-BD2C-4675-8744-B19F6D882883}" type="presOf" srcId="{0F50B049-709E-4D98-A1A5-644D8D27FB20}" destId="{90D78FC4-0C82-4B75-B2AD-2FC04A863CA1}" srcOrd="0" destOrd="0" presId="urn:microsoft.com/office/officeart/2005/8/layout/hProcess7"/>
    <dgm:cxn modelId="{F115D0DB-0BDB-451C-A113-7EFB79278BE7}" type="presOf" srcId="{6983C924-8216-43C9-85DE-313C22D7DF20}" destId="{90E883D7-8E2D-4CD0-86B2-23F85D64A185}" srcOrd="0" destOrd="0" presId="urn:microsoft.com/office/officeart/2005/8/layout/hProcess7"/>
    <dgm:cxn modelId="{47A925FD-375B-43A1-A03A-746454F0879D}" type="presOf" srcId="{0F50B049-709E-4D98-A1A5-644D8D27FB20}" destId="{651CD234-5E60-445B-B3C8-321FD3118AE7}" srcOrd="1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72CDC7AC-CEED-4582-85E8-0448EBAD7678}" type="presParOf" srcId="{128C65E0-2475-4842-B363-6B0C5B631EC7}" destId="{316303EB-6242-4826-A7D9-E5D9B1B79F90}" srcOrd="0" destOrd="0" presId="urn:microsoft.com/office/officeart/2005/8/layout/hProcess7"/>
    <dgm:cxn modelId="{C3AFDAB2-7711-4865-B848-84ED1AED7870}" type="presParOf" srcId="{316303EB-6242-4826-A7D9-E5D9B1B79F90}" destId="{90D78FC4-0C82-4B75-B2AD-2FC04A863CA1}" srcOrd="0" destOrd="0" presId="urn:microsoft.com/office/officeart/2005/8/layout/hProcess7"/>
    <dgm:cxn modelId="{EB2FD9EB-9B54-4F4B-A290-3B88CAE14717}" type="presParOf" srcId="{316303EB-6242-4826-A7D9-E5D9B1B79F90}" destId="{651CD234-5E60-445B-B3C8-321FD3118AE7}" srcOrd="1" destOrd="0" presId="urn:microsoft.com/office/officeart/2005/8/layout/hProcess7"/>
    <dgm:cxn modelId="{26E2CF04-1C87-4947-91A1-7EB0BD0BAEED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13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/>
        <a:lstStyle/>
        <a:p>
          <a:r>
            <a:rPr lang="es-ES" sz="2000" dirty="0"/>
            <a:t>EFECTIVIZAR ACCIONES PRECISAS PARA EL MONITOREO Y CONTROL AMBIENTAL EN LOS 14 DISTRITOS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18488" custLinFactNeighborY="-1604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C9A383CC-87E5-4420-A805-318256E857EB}" type="presOf" srcId="{0F50B049-709E-4D98-A1A5-644D8D27FB20}" destId="{651CD234-5E60-445B-B3C8-321FD3118AE7}" srcOrd="1" destOrd="0" presId="urn:microsoft.com/office/officeart/2005/8/layout/hProcess7"/>
    <dgm:cxn modelId="{DB942AA8-B772-46EB-AE8B-AE4456D2C5DB}" type="presOf" srcId="{6983C924-8216-43C9-85DE-313C22D7DF20}" destId="{90E883D7-8E2D-4CD0-86B2-23F85D64A185}" srcOrd="0" destOrd="0" presId="urn:microsoft.com/office/officeart/2005/8/layout/hProcess7"/>
    <dgm:cxn modelId="{5CFED269-9952-4020-B52A-15989B5A8250}" type="presOf" srcId="{9F31E138-162B-49C0-8741-47AB3BB59F86}" destId="{128C65E0-2475-4842-B363-6B0C5B631EC7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8ECC3EF4-1F96-4048-92E1-58CD3141F7FE}" type="presOf" srcId="{0F50B049-709E-4D98-A1A5-644D8D27FB20}" destId="{90D78FC4-0C82-4B75-B2AD-2FC04A863CA1}" srcOrd="0" destOrd="0" presId="urn:microsoft.com/office/officeart/2005/8/layout/hProcess7"/>
    <dgm:cxn modelId="{6D6F3CC1-2853-4A21-8C20-01596EFAFEA4}" type="presParOf" srcId="{128C65E0-2475-4842-B363-6B0C5B631EC7}" destId="{316303EB-6242-4826-A7D9-E5D9B1B79F90}" srcOrd="0" destOrd="0" presId="urn:microsoft.com/office/officeart/2005/8/layout/hProcess7"/>
    <dgm:cxn modelId="{EDA67859-B1A5-45F1-901E-A6F30523A9EA}" type="presParOf" srcId="{316303EB-6242-4826-A7D9-E5D9B1B79F90}" destId="{90D78FC4-0C82-4B75-B2AD-2FC04A863CA1}" srcOrd="0" destOrd="0" presId="urn:microsoft.com/office/officeart/2005/8/layout/hProcess7"/>
    <dgm:cxn modelId="{1914B328-F328-43A5-9078-4181E0C87C06}" type="presParOf" srcId="{316303EB-6242-4826-A7D9-E5D9B1B79F90}" destId="{651CD234-5E60-445B-B3C8-321FD3118AE7}" srcOrd="1" destOrd="0" presId="urn:microsoft.com/office/officeart/2005/8/layout/hProcess7"/>
    <dgm:cxn modelId="{BF4802E8-8371-4C41-8ECB-0FD517102AD4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14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MEJORAR LA ADMINISTRACIÓN TÉCNICA OPERATIVA SOBRE EL ASEO URBANO, MANEJO Y TRATAMIENTO DE LOS RESIDUOS SÓLIDOS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-7437" custLinFactNeighborY="-1868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E834F348-6D84-4BE2-86CE-7FD656ED3A32}" type="presOf" srcId="{0F50B049-709E-4D98-A1A5-644D8D27FB20}" destId="{651CD234-5E60-445B-B3C8-321FD3118AE7}" srcOrd="1" destOrd="0" presId="urn:microsoft.com/office/officeart/2005/8/layout/hProcess7"/>
    <dgm:cxn modelId="{8E64DA94-B74A-4B59-AF05-C07A6ED5B0AD}" type="presOf" srcId="{0F50B049-709E-4D98-A1A5-644D8D27FB20}" destId="{90D78FC4-0C82-4B75-B2AD-2FC04A863CA1}" srcOrd="0" destOrd="0" presId="urn:microsoft.com/office/officeart/2005/8/layout/hProcess7"/>
    <dgm:cxn modelId="{39597FA4-C780-40A5-AB86-CFE4241AC536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F10AEED6-5FD3-40A8-8E2F-F141DF08CC82}" type="presOf" srcId="{9F31E138-162B-49C0-8741-47AB3BB59F86}" destId="{128C65E0-2475-4842-B363-6B0C5B631EC7}" srcOrd="0" destOrd="0" presId="urn:microsoft.com/office/officeart/2005/8/layout/hProcess7"/>
    <dgm:cxn modelId="{01F55BDA-C712-497A-A3E9-BE70C0872EE7}" type="presParOf" srcId="{128C65E0-2475-4842-B363-6B0C5B631EC7}" destId="{316303EB-6242-4826-A7D9-E5D9B1B79F90}" srcOrd="0" destOrd="0" presId="urn:microsoft.com/office/officeart/2005/8/layout/hProcess7"/>
    <dgm:cxn modelId="{963ADE7E-B28C-4754-8D2B-8122D8585D4D}" type="presParOf" srcId="{316303EB-6242-4826-A7D9-E5D9B1B79F90}" destId="{90D78FC4-0C82-4B75-B2AD-2FC04A863CA1}" srcOrd="0" destOrd="0" presId="urn:microsoft.com/office/officeart/2005/8/layout/hProcess7"/>
    <dgm:cxn modelId="{0AAFA9D4-C88A-489D-BF5F-9CB42A6FBF42}" type="presParOf" srcId="{316303EB-6242-4826-A7D9-E5D9B1B79F90}" destId="{651CD234-5E60-445B-B3C8-321FD3118AE7}" srcOrd="1" destOrd="0" presId="urn:microsoft.com/office/officeart/2005/8/layout/hProcess7"/>
    <dgm:cxn modelId="{FBD9E5C4-4DCB-4141-A8DE-E686B69AE282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AMPLIAR Y MEJORAR LA COBERTURA DE ALUMBRADO PÚBLICO PARA LA TRANSITABILIDAD Y SEGURIDAD DE LA POBLACIÓN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16</a:t>
          </a:r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FB4EC9F0-345F-4B9F-88AA-DB7F71776346}" type="presOf" srcId="{0F50B049-709E-4D98-A1A5-644D8D27FB20}" destId="{651CD234-5E60-445B-B3C8-321FD3118AE7}" srcOrd="1" destOrd="0" presId="urn:microsoft.com/office/officeart/2005/8/layout/hProcess7"/>
    <dgm:cxn modelId="{95482BA1-4EAD-44C8-B935-87C1B66F8B3A}" type="presOf" srcId="{0F50B049-709E-4D98-A1A5-644D8D27FB20}" destId="{90D78FC4-0C82-4B75-B2AD-2FC04A863CA1}" srcOrd="0" destOrd="0" presId="urn:microsoft.com/office/officeart/2005/8/layout/hProcess7"/>
    <dgm:cxn modelId="{78FD0AE9-89E8-40C9-AE5B-01207A17F215}" type="presOf" srcId="{9F31E138-162B-49C0-8741-47AB3BB59F86}" destId="{128C65E0-2475-4842-B363-6B0C5B631EC7}" srcOrd="0" destOrd="0" presId="urn:microsoft.com/office/officeart/2005/8/layout/hProcess7"/>
    <dgm:cxn modelId="{3C9AFAA3-67D1-42B5-A318-899980D0288A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44A96DED-974B-424D-9E56-85ADDC40EC12}" type="presParOf" srcId="{128C65E0-2475-4842-B363-6B0C5B631EC7}" destId="{316303EB-6242-4826-A7D9-E5D9B1B79F90}" srcOrd="0" destOrd="0" presId="urn:microsoft.com/office/officeart/2005/8/layout/hProcess7"/>
    <dgm:cxn modelId="{0033F571-697C-4218-823E-15416297A622}" type="presParOf" srcId="{316303EB-6242-4826-A7D9-E5D9B1B79F90}" destId="{90D78FC4-0C82-4B75-B2AD-2FC04A863CA1}" srcOrd="0" destOrd="0" presId="urn:microsoft.com/office/officeart/2005/8/layout/hProcess7"/>
    <dgm:cxn modelId="{9292478C-FBFB-4674-A2F7-8636633ECCEF}" type="presParOf" srcId="{316303EB-6242-4826-A7D9-E5D9B1B79F90}" destId="{651CD234-5E60-445B-B3C8-321FD3118AE7}" srcOrd="1" destOrd="0" presId="urn:microsoft.com/office/officeart/2005/8/layout/hProcess7"/>
    <dgm:cxn modelId="{19036561-A9E2-4C29-A2C7-4E0A481DF036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10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2000" dirty="0"/>
            <a:t>MEJORAR LA PRODUCCIÓN AGROPECUARIA, PARA CONTRIBUIR EN LA SEGURIDAD ALIMENTARIA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Y="-3385" custLinFactNeighborX="-68084" custLinFactNeighborY="-100000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E4BDAF9E-01F7-4AEB-A4E0-12BFA87227A3}" type="presOf" srcId="{0F50B049-709E-4D98-A1A5-644D8D27FB20}" destId="{90D78FC4-0C82-4B75-B2AD-2FC04A863CA1}" srcOrd="0" destOrd="0" presId="urn:microsoft.com/office/officeart/2005/8/layout/hProcess7"/>
    <dgm:cxn modelId="{5504B8E8-6ED4-4864-B758-5CA52323356D}" type="presOf" srcId="{9F31E138-162B-49C0-8741-47AB3BB59F86}" destId="{128C65E0-2475-4842-B363-6B0C5B631EC7}" srcOrd="0" destOrd="0" presId="urn:microsoft.com/office/officeart/2005/8/layout/hProcess7"/>
    <dgm:cxn modelId="{1AEBA128-D5A2-43E6-AE66-548DC244C01C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92E40A7F-EFA0-4E29-BAC2-9536FDB66046}" type="presOf" srcId="{0F50B049-709E-4D98-A1A5-644D8D27FB20}" destId="{651CD234-5E60-445B-B3C8-321FD3118AE7}" srcOrd="1" destOrd="0" presId="urn:microsoft.com/office/officeart/2005/8/layout/hProcess7"/>
    <dgm:cxn modelId="{00D329E0-5ABC-4CB1-85FD-4B420A711E9D}" type="presParOf" srcId="{128C65E0-2475-4842-B363-6B0C5B631EC7}" destId="{316303EB-6242-4826-A7D9-E5D9B1B79F90}" srcOrd="0" destOrd="0" presId="urn:microsoft.com/office/officeart/2005/8/layout/hProcess7"/>
    <dgm:cxn modelId="{FCD3F09D-1C8C-4972-9336-C071CF8518FB}" type="presParOf" srcId="{316303EB-6242-4826-A7D9-E5D9B1B79F90}" destId="{90D78FC4-0C82-4B75-B2AD-2FC04A863CA1}" srcOrd="0" destOrd="0" presId="urn:microsoft.com/office/officeart/2005/8/layout/hProcess7"/>
    <dgm:cxn modelId="{31992A68-8D5A-46D1-9E84-14FC99089D17}" type="presParOf" srcId="{316303EB-6242-4826-A7D9-E5D9B1B79F90}" destId="{651CD234-5E60-445B-B3C8-321FD3118AE7}" srcOrd="1" destOrd="0" presId="urn:microsoft.com/office/officeart/2005/8/layout/hProcess7"/>
    <dgm:cxn modelId="{B0A34322-BF76-476C-BD41-2AB7A3623FCE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/>
      <dgm:spPr/>
      <dgm:t>
        <a:bodyPr/>
        <a:lstStyle/>
        <a:p>
          <a:pPr algn="ctr"/>
          <a:r>
            <a:rPr lang="es-ES" b="1" dirty="0"/>
            <a:t>PROGRAMA 17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/>
        </a:p>
      </dgm:t>
    </dgm:pt>
    <dgm:pt modelId="{6983C924-8216-43C9-85DE-313C22D7DF20}">
      <dgm:prSet phldrT="[Texto]"/>
      <dgm:spPr/>
      <dgm:t>
        <a:bodyPr/>
        <a:lstStyle/>
        <a:p>
          <a:r>
            <a:rPr lang="es-ES" dirty="0"/>
            <a:t>DISEÑAR Y EJECUTAR PROYECTOS DE INFRAESTRUCTURA URBANO RURAL PARA MEJORAR LA CALIDAD DE VIDA DE LOS HABITANTES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X="-4750" custLinFactNeighborX="-100000" custLinFactNeighborY="11305"/>
      <dgm:spPr/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D6BEBB79-99B8-4E7B-B304-BC45CF777046}" type="presOf" srcId="{0F50B049-709E-4D98-A1A5-644D8D27FB20}" destId="{90D78FC4-0C82-4B75-B2AD-2FC04A863CA1}" srcOrd="0" destOrd="0" presId="urn:microsoft.com/office/officeart/2005/8/layout/hProcess7"/>
    <dgm:cxn modelId="{AA457240-529F-472D-B865-92DE543C2828}" type="presOf" srcId="{0F50B049-709E-4D98-A1A5-644D8D27FB20}" destId="{651CD234-5E60-445B-B3C8-321FD3118AE7}" srcOrd="1" destOrd="0" presId="urn:microsoft.com/office/officeart/2005/8/layout/hProcess7"/>
    <dgm:cxn modelId="{75AAB2B3-1A75-4CAC-B318-9B13EFE81F51}" type="presOf" srcId="{6983C924-8216-43C9-85DE-313C22D7DF20}" destId="{90E883D7-8E2D-4CD0-86B2-23F85D64A185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10F201D1-EF27-46E7-8E93-671F14A75CE4}" type="presOf" srcId="{9F31E138-162B-49C0-8741-47AB3BB59F86}" destId="{128C65E0-2475-4842-B363-6B0C5B631EC7}" srcOrd="0" destOrd="0" presId="urn:microsoft.com/office/officeart/2005/8/layout/hProcess7"/>
    <dgm:cxn modelId="{576DCECE-3074-4ECC-9151-89CEC199DDF5}" type="presParOf" srcId="{128C65E0-2475-4842-B363-6B0C5B631EC7}" destId="{316303EB-6242-4826-A7D9-E5D9B1B79F90}" srcOrd="0" destOrd="0" presId="urn:microsoft.com/office/officeart/2005/8/layout/hProcess7"/>
    <dgm:cxn modelId="{F1D7336F-779E-4CC2-A237-4D277526CED6}" type="presParOf" srcId="{316303EB-6242-4826-A7D9-E5D9B1B79F90}" destId="{90D78FC4-0C82-4B75-B2AD-2FC04A863CA1}" srcOrd="0" destOrd="0" presId="urn:microsoft.com/office/officeart/2005/8/layout/hProcess7"/>
    <dgm:cxn modelId="{5C3E6029-5811-4EA0-983E-6DE193CF3A12}" type="presParOf" srcId="{316303EB-6242-4826-A7D9-E5D9B1B79F90}" destId="{651CD234-5E60-445B-B3C8-321FD3118AE7}" srcOrd="1" destOrd="0" presId="urn:microsoft.com/office/officeart/2005/8/layout/hProcess7"/>
    <dgm:cxn modelId="{116AFD52-2672-4C97-9120-243A44886589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F31E138-162B-49C0-8741-47AB3BB59F86}" type="doc">
      <dgm:prSet loTypeId="urn:microsoft.com/office/officeart/2005/8/layout/hProcess7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0F50B049-709E-4D98-A1A5-644D8D27FB20}">
      <dgm:prSet phldrT="[Texto]" custT="1"/>
      <dgm:spPr>
        <a:gradFill rotWithShape="0">
          <a:gsLst>
            <a:gs pos="0">
              <a:srgbClr val="70AD47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70AD47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70AD47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0" tIns="34290" rIns="44450" bIns="0" numCol="1" spcCol="1270" anchor="t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PROGRAMA 18</a:t>
          </a:r>
        </a:p>
      </dgm:t>
    </dgm:pt>
    <dgm:pt modelId="{54B3B3D6-2C76-4EAC-9C3E-2496CDB9D37E}" type="parTrans" cxnId="{63DD5A4F-40EC-45E3-B9BE-9DD768E9106A}">
      <dgm:prSet/>
      <dgm:spPr/>
      <dgm:t>
        <a:bodyPr/>
        <a:lstStyle/>
        <a:p>
          <a:endParaRPr lang="es-ES" sz="2800"/>
        </a:p>
      </dgm:t>
    </dgm:pt>
    <dgm:pt modelId="{3ABFF05D-E87F-44FC-A2C1-618DAF519A9F}" type="sibTrans" cxnId="{63DD5A4F-40EC-45E3-B9BE-9DD768E9106A}">
      <dgm:prSet/>
      <dgm:spPr/>
      <dgm:t>
        <a:bodyPr/>
        <a:lstStyle/>
        <a:p>
          <a:endParaRPr lang="es-ES" sz="2800"/>
        </a:p>
      </dgm:t>
    </dgm:pt>
    <dgm:pt modelId="{6983C924-8216-43C9-85DE-313C22D7DF20}">
      <dgm:prSet phldrT="[Texto]" custT="1"/>
      <dgm:spPr/>
      <dgm:t>
        <a:bodyPr anchor="ctr"/>
        <a:lstStyle/>
        <a:p>
          <a:r>
            <a:rPr lang="es-ES" sz="2000" dirty="0"/>
            <a:t>MEJORAR LA TRANSITABILIDAD DE VEHÍCULOS Y PEATONES</a:t>
          </a:r>
        </a:p>
      </dgm:t>
    </dgm:pt>
    <dgm:pt modelId="{72010684-2497-4098-AE7D-515FBC479DEF}" type="parTrans" cxnId="{C449064A-2A06-4223-83B1-48570A13B6CA}">
      <dgm:prSet/>
      <dgm:spPr/>
      <dgm:t>
        <a:bodyPr/>
        <a:lstStyle/>
        <a:p>
          <a:endParaRPr lang="es-ES" sz="2800"/>
        </a:p>
      </dgm:t>
    </dgm:pt>
    <dgm:pt modelId="{4EF898CC-B5FA-4672-8683-4F65D2A51BAC}" type="sibTrans" cxnId="{C449064A-2A06-4223-83B1-48570A13B6CA}">
      <dgm:prSet/>
      <dgm:spPr/>
      <dgm:t>
        <a:bodyPr/>
        <a:lstStyle/>
        <a:p>
          <a:endParaRPr lang="es-ES" sz="2800"/>
        </a:p>
      </dgm:t>
    </dgm:pt>
    <dgm:pt modelId="{128C65E0-2475-4842-B363-6B0C5B631EC7}" type="pres">
      <dgm:prSet presAssocID="{9F31E138-162B-49C0-8741-47AB3BB59F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16303EB-6242-4826-A7D9-E5D9B1B79F90}" type="pres">
      <dgm:prSet presAssocID="{0F50B049-709E-4D98-A1A5-644D8D27FB20}" presName="compositeNode" presStyleCnt="0">
        <dgm:presLayoutVars>
          <dgm:bulletEnabled val="1"/>
        </dgm:presLayoutVars>
      </dgm:prSet>
      <dgm:spPr/>
    </dgm:pt>
    <dgm:pt modelId="{90D78FC4-0C82-4B75-B2AD-2FC04A863CA1}" type="pres">
      <dgm:prSet presAssocID="{0F50B049-709E-4D98-A1A5-644D8D27FB20}" presName="bgRect" presStyleLbl="node1" presStyleIdx="0" presStyleCnt="1" custLinFactNeighborX="35994" custLinFactNeighborY="-44967"/>
      <dgm:spPr>
        <a:xfrm>
          <a:off x="0" y="0"/>
          <a:ext cx="5991496" cy="858518"/>
        </a:xfrm>
        <a:prstGeom prst="roundRect">
          <a:avLst>
            <a:gd name="adj" fmla="val 5000"/>
          </a:avLst>
        </a:prstGeom>
      </dgm:spPr>
      <dgm:t>
        <a:bodyPr/>
        <a:lstStyle/>
        <a:p>
          <a:endParaRPr lang="es-ES"/>
        </a:p>
      </dgm:t>
    </dgm:pt>
    <dgm:pt modelId="{651CD234-5E60-445B-B3C8-321FD3118AE7}" type="pres">
      <dgm:prSet presAssocID="{0F50B049-709E-4D98-A1A5-644D8D27FB20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E883D7-8E2D-4CD0-86B2-23F85D64A185}" type="pres">
      <dgm:prSet presAssocID="{0F50B049-709E-4D98-A1A5-644D8D27FB20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DD5A4F-40EC-45E3-B9BE-9DD768E9106A}" srcId="{9F31E138-162B-49C0-8741-47AB3BB59F86}" destId="{0F50B049-709E-4D98-A1A5-644D8D27FB20}" srcOrd="0" destOrd="0" parTransId="{54B3B3D6-2C76-4EAC-9C3E-2496CDB9D37E}" sibTransId="{3ABFF05D-E87F-44FC-A2C1-618DAF519A9F}"/>
    <dgm:cxn modelId="{C1F161C6-C75D-442C-AEC1-13C407EEF1F0}" type="presOf" srcId="{6983C924-8216-43C9-85DE-313C22D7DF20}" destId="{90E883D7-8E2D-4CD0-86B2-23F85D64A185}" srcOrd="0" destOrd="0" presId="urn:microsoft.com/office/officeart/2005/8/layout/hProcess7"/>
    <dgm:cxn modelId="{8CEC02C8-248C-4F6D-8A80-3731CAB7667D}" type="presOf" srcId="{0F50B049-709E-4D98-A1A5-644D8D27FB20}" destId="{651CD234-5E60-445B-B3C8-321FD3118AE7}" srcOrd="1" destOrd="0" presId="urn:microsoft.com/office/officeart/2005/8/layout/hProcess7"/>
    <dgm:cxn modelId="{81C3A31D-5F86-44E2-BFB4-FF85705FEC7A}" type="presOf" srcId="{0F50B049-709E-4D98-A1A5-644D8D27FB20}" destId="{90D78FC4-0C82-4B75-B2AD-2FC04A863CA1}" srcOrd="0" destOrd="0" presId="urn:microsoft.com/office/officeart/2005/8/layout/hProcess7"/>
    <dgm:cxn modelId="{C449064A-2A06-4223-83B1-48570A13B6CA}" srcId="{0F50B049-709E-4D98-A1A5-644D8D27FB20}" destId="{6983C924-8216-43C9-85DE-313C22D7DF20}" srcOrd="0" destOrd="0" parTransId="{72010684-2497-4098-AE7D-515FBC479DEF}" sibTransId="{4EF898CC-B5FA-4672-8683-4F65D2A51BAC}"/>
    <dgm:cxn modelId="{DA9D114E-6C60-482C-968B-62844D436D82}" type="presOf" srcId="{9F31E138-162B-49C0-8741-47AB3BB59F86}" destId="{128C65E0-2475-4842-B363-6B0C5B631EC7}" srcOrd="0" destOrd="0" presId="urn:microsoft.com/office/officeart/2005/8/layout/hProcess7"/>
    <dgm:cxn modelId="{E968A524-5E17-4888-BB86-059B6883E492}" type="presParOf" srcId="{128C65E0-2475-4842-B363-6B0C5B631EC7}" destId="{316303EB-6242-4826-A7D9-E5D9B1B79F90}" srcOrd="0" destOrd="0" presId="urn:microsoft.com/office/officeart/2005/8/layout/hProcess7"/>
    <dgm:cxn modelId="{02B2BAB4-613B-4A9C-8824-DD1C9DF33284}" type="presParOf" srcId="{316303EB-6242-4826-A7D9-E5D9B1B79F90}" destId="{90D78FC4-0C82-4B75-B2AD-2FC04A863CA1}" srcOrd="0" destOrd="0" presId="urn:microsoft.com/office/officeart/2005/8/layout/hProcess7"/>
    <dgm:cxn modelId="{FFF55A5B-ABFD-4226-98BB-27DDA1D7CE6C}" type="presParOf" srcId="{316303EB-6242-4826-A7D9-E5D9B1B79F90}" destId="{651CD234-5E60-445B-B3C8-321FD3118AE7}" srcOrd="1" destOrd="0" presId="urn:microsoft.com/office/officeart/2005/8/layout/hProcess7"/>
    <dgm:cxn modelId="{F9BF77FD-1DB1-4CB2-A1C6-0C1EA0722E3E}" type="presParOf" srcId="{316303EB-6242-4826-A7D9-E5D9B1B79F90}" destId="{90E883D7-8E2D-4CD0-86B2-23F85D64A18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4CE00-EED5-4422-837A-1D105D0350B5}">
      <dsp:nvSpPr>
        <dsp:cNvPr id="0" name=""/>
        <dsp:cNvSpPr/>
      </dsp:nvSpPr>
      <dsp:spPr>
        <a:xfrm rot="5400000">
          <a:off x="-185625" y="189553"/>
          <a:ext cx="1237504" cy="86625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CPE</a:t>
          </a:r>
        </a:p>
      </dsp:txBody>
      <dsp:txXfrm rot="-5400000">
        <a:off x="1" y="437055"/>
        <a:ext cx="866253" cy="371251"/>
      </dsp:txXfrm>
    </dsp:sp>
    <dsp:sp modelId="{7548CC59-FCB5-475E-A4D6-94EF0EB4FFEE}">
      <dsp:nvSpPr>
        <dsp:cNvPr id="0" name=""/>
        <dsp:cNvSpPr/>
      </dsp:nvSpPr>
      <dsp:spPr>
        <a:xfrm rot="5400000">
          <a:off x="4020658" y="-3150477"/>
          <a:ext cx="804378" cy="71131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b="1" kern="1200" dirty="0" smtClean="0">
              <a:solidFill>
                <a:schemeClr val="accent5">
                  <a:lumMod val="50000"/>
                </a:schemeClr>
              </a:solidFill>
            </a:rPr>
            <a:t>CONSTITUCION POLITICA </a:t>
          </a: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DEL ESTADO</a:t>
          </a:r>
        </a:p>
      </dsp:txBody>
      <dsp:txXfrm rot="-5400000">
        <a:off x="866254" y="43193"/>
        <a:ext cx="7073921" cy="725846"/>
      </dsp:txXfrm>
    </dsp:sp>
    <dsp:sp modelId="{9454E154-4F69-40FF-BD55-C9C33E9DB9B6}">
      <dsp:nvSpPr>
        <dsp:cNvPr id="0" name=""/>
        <dsp:cNvSpPr/>
      </dsp:nvSpPr>
      <dsp:spPr>
        <a:xfrm rot="5400000">
          <a:off x="-185625" y="1280321"/>
          <a:ext cx="1237504" cy="8662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LEY 341</a:t>
          </a:r>
        </a:p>
      </dsp:txBody>
      <dsp:txXfrm rot="-5400000">
        <a:off x="1" y="1527823"/>
        <a:ext cx="866253" cy="371251"/>
      </dsp:txXfrm>
    </dsp:sp>
    <dsp:sp modelId="{1FFCA4F5-DE93-4926-AB99-9E4F72D94D3E}">
      <dsp:nvSpPr>
        <dsp:cNvPr id="0" name=""/>
        <dsp:cNvSpPr/>
      </dsp:nvSpPr>
      <dsp:spPr>
        <a:xfrm rot="5400000">
          <a:off x="4020658" y="-2059709"/>
          <a:ext cx="804378" cy="71131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LEY DE </a:t>
          </a:r>
          <a:r>
            <a:rPr lang="es-ES" sz="2400" b="1" kern="1200" dirty="0" smtClean="0">
              <a:solidFill>
                <a:schemeClr val="accent5">
                  <a:lumMod val="50000"/>
                </a:schemeClr>
              </a:solidFill>
            </a:rPr>
            <a:t>PARTICIPACION </a:t>
          </a: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Y CONTROL SOCIAL</a:t>
          </a:r>
        </a:p>
      </dsp:txBody>
      <dsp:txXfrm rot="-5400000">
        <a:off x="866254" y="1133961"/>
        <a:ext cx="7073921" cy="725846"/>
      </dsp:txXfrm>
    </dsp:sp>
    <dsp:sp modelId="{97655236-7571-4D7A-998C-993000B2D483}">
      <dsp:nvSpPr>
        <dsp:cNvPr id="0" name=""/>
        <dsp:cNvSpPr/>
      </dsp:nvSpPr>
      <dsp:spPr>
        <a:xfrm rot="5400000">
          <a:off x="-185625" y="2371089"/>
          <a:ext cx="1237504" cy="86625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LEY 974</a:t>
          </a:r>
        </a:p>
      </dsp:txBody>
      <dsp:txXfrm rot="-5400000">
        <a:off x="1" y="2618591"/>
        <a:ext cx="866253" cy="371251"/>
      </dsp:txXfrm>
    </dsp:sp>
    <dsp:sp modelId="{D52C9E6A-3E70-432E-B4C3-E0B0CB9E3324}">
      <dsp:nvSpPr>
        <dsp:cNvPr id="0" name=""/>
        <dsp:cNvSpPr/>
      </dsp:nvSpPr>
      <dsp:spPr>
        <a:xfrm rot="5400000">
          <a:off x="4020658" y="-968941"/>
          <a:ext cx="804378" cy="71131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LEY DE UNIDADES DE TRANSPARENCIA Y LUCHA CONTRA LA </a:t>
          </a:r>
          <a:r>
            <a:rPr lang="es-ES" sz="2400" b="1" kern="1200" dirty="0" smtClean="0">
              <a:solidFill>
                <a:schemeClr val="accent5">
                  <a:lumMod val="50000"/>
                </a:schemeClr>
              </a:solidFill>
            </a:rPr>
            <a:t>CORRUPCION</a:t>
          </a:r>
          <a:endParaRPr lang="es-ES" sz="2400" b="1" kern="1200" dirty="0">
            <a:solidFill>
              <a:schemeClr val="accent5">
                <a:lumMod val="50000"/>
              </a:schemeClr>
            </a:solidFill>
          </a:endParaRPr>
        </a:p>
      </dsp:txBody>
      <dsp:txXfrm rot="-5400000">
        <a:off x="866254" y="2224729"/>
        <a:ext cx="7073921" cy="725846"/>
      </dsp:txXfrm>
    </dsp:sp>
    <dsp:sp modelId="{245FBDE0-31ED-4C35-8428-1434BB7E81F3}">
      <dsp:nvSpPr>
        <dsp:cNvPr id="0" name=""/>
        <dsp:cNvSpPr/>
      </dsp:nvSpPr>
      <dsp:spPr>
        <a:xfrm rot="5400000">
          <a:off x="-185625" y="3461857"/>
          <a:ext cx="1237504" cy="86625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D.S. 214</a:t>
          </a:r>
        </a:p>
      </dsp:txBody>
      <dsp:txXfrm rot="-5400000">
        <a:off x="1" y="3709359"/>
        <a:ext cx="866253" cy="371251"/>
      </dsp:txXfrm>
    </dsp:sp>
    <dsp:sp modelId="{55E598E2-7718-4AF4-9B1A-24D4877FB6C9}">
      <dsp:nvSpPr>
        <dsp:cNvPr id="0" name=""/>
        <dsp:cNvSpPr/>
      </dsp:nvSpPr>
      <dsp:spPr>
        <a:xfrm rot="5400000">
          <a:off x="4020658" y="121826"/>
          <a:ext cx="804378" cy="71131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b="1" kern="1200" dirty="0" smtClean="0">
              <a:solidFill>
                <a:schemeClr val="accent5">
                  <a:lumMod val="50000"/>
                </a:schemeClr>
              </a:solidFill>
            </a:rPr>
            <a:t>POLITICA </a:t>
          </a: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NACIONAL DE TRANSPARENCIAS</a:t>
          </a:r>
        </a:p>
      </dsp:txBody>
      <dsp:txXfrm rot="-5400000">
        <a:off x="866254" y="3315496"/>
        <a:ext cx="7073921" cy="7258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046484" cy="181554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/>
            <a:t>PROGRAMA 20</a:t>
          </a:r>
        </a:p>
      </dsp:txBody>
      <dsp:txXfrm rot="16200000">
        <a:off x="-339724" y="339724"/>
        <a:ext cx="1488745" cy="809296"/>
      </dsp:txXfrm>
    </dsp:sp>
    <dsp:sp modelId="{90E883D7-8E2D-4CD0-86B2-23F85D64A185}">
      <dsp:nvSpPr>
        <dsp:cNvPr id="0" name=""/>
        <dsp:cNvSpPr/>
      </dsp:nvSpPr>
      <dsp:spPr>
        <a:xfrm>
          <a:off x="809296" y="0"/>
          <a:ext cx="3014630" cy="1815543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FORMULAR INSTRUMENTOS DE GESTIÓN ADMINISTRATIVA PARA MEJORAR LA GESTIÓN INTEGRAL DE SALUD</a:t>
          </a:r>
        </a:p>
      </dsp:txBody>
      <dsp:txXfrm>
        <a:off x="809296" y="0"/>
        <a:ext cx="3014630" cy="18155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3909029" cy="179494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/>
            <a:t>PROGRAMA 21</a:t>
          </a:r>
        </a:p>
      </dsp:txBody>
      <dsp:txXfrm rot="16200000">
        <a:off x="-345024" y="345024"/>
        <a:ext cx="1471854" cy="781805"/>
      </dsp:txXfrm>
    </dsp:sp>
    <dsp:sp modelId="{90E883D7-8E2D-4CD0-86B2-23F85D64A185}">
      <dsp:nvSpPr>
        <dsp:cNvPr id="0" name=""/>
        <dsp:cNvSpPr/>
      </dsp:nvSpPr>
      <dsp:spPr>
        <a:xfrm>
          <a:off x="781805" y="0"/>
          <a:ext cx="2912227" cy="179494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MEJORAR LOS SERVICIOS MUNICIPALES DE EDUCACIÓN A TRAVÉS DE LA EJECUCIÓN DE PROYECTOS Y ACTIVIDADES DE MANTENIMIENTO, INFRAESTRUCTURA, EQUIPAMIENTO Y SERVICIOS EN EDUCACIÓN</a:t>
          </a:r>
        </a:p>
      </dsp:txBody>
      <dsp:txXfrm>
        <a:off x="781805" y="0"/>
        <a:ext cx="2912227" cy="17949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028464" cy="1534261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22</a:t>
          </a:r>
        </a:p>
      </dsp:txBody>
      <dsp:txXfrm rot="16200000">
        <a:off x="-226200" y="226200"/>
        <a:ext cx="1258094" cy="805692"/>
      </dsp:txXfrm>
    </dsp:sp>
    <dsp:sp modelId="{90E883D7-8E2D-4CD0-86B2-23F85D64A185}">
      <dsp:nvSpPr>
        <dsp:cNvPr id="0" name=""/>
        <dsp:cNvSpPr/>
      </dsp:nvSpPr>
      <dsp:spPr>
        <a:xfrm>
          <a:off x="805692" y="0"/>
          <a:ext cx="3001205" cy="1534261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DESARROLLAR INSTRUMENTOS NORMATIVOS ADMINISTRATIVOS PARA LA GESTIÓN INTEGRAL DEL DEPORTE EN EL MARCO DE LA NUEVA LEY MUNICIPAL DEL DEPORTE</a:t>
          </a:r>
        </a:p>
      </dsp:txBody>
      <dsp:txXfrm>
        <a:off x="805692" y="0"/>
        <a:ext cx="3001205" cy="153426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3912851" cy="153144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23</a:t>
          </a:r>
        </a:p>
      </dsp:txBody>
      <dsp:txXfrm rot="16200000">
        <a:off x="-236606" y="236606"/>
        <a:ext cx="1255783" cy="782570"/>
      </dsp:txXfrm>
    </dsp:sp>
    <dsp:sp modelId="{90E883D7-8E2D-4CD0-86B2-23F85D64A185}">
      <dsp:nvSpPr>
        <dsp:cNvPr id="0" name=""/>
        <dsp:cNvSpPr/>
      </dsp:nvSpPr>
      <dsp:spPr>
        <a:xfrm>
          <a:off x="782570" y="0"/>
          <a:ext cx="2915073" cy="1531443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DESARROLLAR ACCIONES DE PROMOCIÓN, PROTECCIÓN, CONSERVACIÓN Y RESGUARDO DEL PATRIMONIO HISTÓRICO INTERCULTURAL TANGIBLE E INTANGIBLE</a:t>
          </a:r>
        </a:p>
      </dsp:txBody>
      <dsp:txXfrm>
        <a:off x="782570" y="0"/>
        <a:ext cx="2915073" cy="15314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23356" cy="163898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PROGRAMA 24</a:t>
          </a:r>
        </a:p>
      </dsp:txBody>
      <dsp:txXfrm rot="16200000">
        <a:off x="-249648" y="249648"/>
        <a:ext cx="1343968" cy="844671"/>
      </dsp:txXfrm>
    </dsp:sp>
    <dsp:sp modelId="{90E883D7-8E2D-4CD0-86B2-23F85D64A185}">
      <dsp:nvSpPr>
        <dsp:cNvPr id="0" name=""/>
        <dsp:cNvSpPr/>
      </dsp:nvSpPr>
      <dsp:spPr>
        <a:xfrm>
          <a:off x="844671" y="0"/>
          <a:ext cx="3146400" cy="163898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EJECUTAR ACCIONES ENFOCADAS AL DESARROLLO Y PROMOCIÓN DEL TURISMO</a:t>
          </a:r>
        </a:p>
      </dsp:txBody>
      <dsp:txXfrm>
        <a:off x="844671" y="0"/>
        <a:ext cx="3146400" cy="163898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07138" cy="154409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27</a:t>
          </a:r>
        </a:p>
      </dsp:txBody>
      <dsp:txXfrm rot="16200000">
        <a:off x="-212364" y="212364"/>
        <a:ext cx="1266157" cy="841427"/>
      </dsp:txXfrm>
    </dsp:sp>
    <dsp:sp modelId="{90E883D7-8E2D-4CD0-86B2-23F85D64A185}">
      <dsp:nvSpPr>
        <dsp:cNvPr id="0" name=""/>
        <dsp:cNvSpPr/>
      </dsp:nvSpPr>
      <dsp:spPr>
        <a:xfrm>
          <a:off x="841427" y="0"/>
          <a:ext cx="3134317" cy="154409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MEJORAR LA MOVILIDAD URBANA Y EL SISTEMA DE TRANSPORTE</a:t>
          </a:r>
        </a:p>
      </dsp:txBody>
      <dsp:txXfrm>
        <a:off x="841427" y="0"/>
        <a:ext cx="3134317" cy="154409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42574" cy="1557302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29</a:t>
          </a:r>
        </a:p>
      </dsp:txBody>
      <dsp:txXfrm rot="16200000">
        <a:off x="-214236" y="214236"/>
        <a:ext cx="1276987" cy="848514"/>
      </dsp:txXfrm>
    </dsp:sp>
    <dsp:sp modelId="{90E883D7-8E2D-4CD0-86B2-23F85D64A185}">
      <dsp:nvSpPr>
        <dsp:cNvPr id="0" name=""/>
        <dsp:cNvSpPr/>
      </dsp:nvSpPr>
      <dsp:spPr>
        <a:xfrm>
          <a:off x="848514" y="0"/>
          <a:ext cx="3160717" cy="155730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MEJORAR  LA INFRAESTRUCTURA Y EQUIPAMIENTO,  DE LAS INSTALACIONES DE FAENEO DE GANADO</a:t>
          </a:r>
        </a:p>
      </dsp:txBody>
      <dsp:txXfrm>
        <a:off x="848514" y="0"/>
        <a:ext cx="3160717" cy="15573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07137" cy="163898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PROGRAMA 25</a:t>
          </a:r>
        </a:p>
      </dsp:txBody>
      <dsp:txXfrm rot="16200000">
        <a:off x="-251270" y="251270"/>
        <a:ext cx="1343968" cy="841427"/>
      </dsp:txXfrm>
    </dsp:sp>
    <dsp:sp modelId="{90E883D7-8E2D-4CD0-86B2-23F85D64A185}">
      <dsp:nvSpPr>
        <dsp:cNvPr id="0" name=""/>
        <dsp:cNvSpPr/>
      </dsp:nvSpPr>
      <dsp:spPr>
        <a:xfrm>
          <a:off x="841427" y="0"/>
          <a:ext cx="3134317" cy="163898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DESARROLLAR PROYECTOS QUE PERMITAN PREVENIR EL AUMENTO DE LAS BRECHAS DE DESIGUALDAD Y DISCRIMINACIÓN EN LA POBLACIÓN VULNERABLE</a:t>
          </a:r>
        </a:p>
      </dsp:txBody>
      <dsp:txXfrm>
        <a:off x="841427" y="0"/>
        <a:ext cx="3134317" cy="163898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07140" cy="1557302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26</a:t>
          </a:r>
        </a:p>
      </dsp:txBody>
      <dsp:txXfrm rot="16200000">
        <a:off x="-217779" y="217779"/>
        <a:ext cx="1276987" cy="841428"/>
      </dsp:txXfrm>
    </dsp:sp>
    <dsp:sp modelId="{90E883D7-8E2D-4CD0-86B2-23F85D64A185}">
      <dsp:nvSpPr>
        <dsp:cNvPr id="0" name=""/>
        <dsp:cNvSpPr/>
      </dsp:nvSpPr>
      <dsp:spPr>
        <a:xfrm>
          <a:off x="841428" y="0"/>
          <a:ext cx="3134319" cy="155730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/>
            <a:t>INCREMENTAR LA CALIDAD Y PROTECCIÓN DE LOS DERECHOS DE NIÑAS, NIÑOS Y ADOLESCENTES DEL MUNICIPIO MEDIANTE LA IMPLEMENTACIÓN DE LOS PROYECTOS</a:t>
          </a:r>
        </a:p>
      </dsp:txBody>
      <dsp:txXfrm>
        <a:off x="841428" y="0"/>
        <a:ext cx="3134319" cy="15573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0712" cy="154409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30</a:t>
          </a:r>
        </a:p>
      </dsp:txBody>
      <dsp:txXfrm rot="16200000">
        <a:off x="-205007" y="205007"/>
        <a:ext cx="1266157" cy="856142"/>
      </dsp:txXfrm>
    </dsp:sp>
    <dsp:sp modelId="{90E883D7-8E2D-4CD0-86B2-23F85D64A185}">
      <dsp:nvSpPr>
        <dsp:cNvPr id="0" name=""/>
        <dsp:cNvSpPr/>
      </dsp:nvSpPr>
      <dsp:spPr>
        <a:xfrm>
          <a:off x="856142" y="0"/>
          <a:ext cx="3189130" cy="154409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/>
            <a:t>CONSTRUIR INFRAESTRUCTURA Y EQUIPAMIENTO DE CEMENTERIOS PARA CUBRIR LA DEMANDA DE LOS HABITANTES</a:t>
          </a:r>
        </a:p>
      </dsp:txBody>
      <dsp:txXfrm>
        <a:off x="856142" y="0"/>
        <a:ext cx="3189130" cy="1544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160334" cy="170294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/>
            <a:t>PROGRAMA 11</a:t>
          </a:r>
        </a:p>
      </dsp:txBody>
      <dsp:txXfrm rot="16200000">
        <a:off x="-282173" y="282173"/>
        <a:ext cx="1396414" cy="832066"/>
      </dsp:txXfrm>
    </dsp:sp>
    <dsp:sp modelId="{90E883D7-8E2D-4CD0-86B2-23F85D64A185}">
      <dsp:nvSpPr>
        <dsp:cNvPr id="0" name=""/>
        <dsp:cNvSpPr/>
      </dsp:nvSpPr>
      <dsp:spPr>
        <a:xfrm>
          <a:off x="832066" y="0"/>
          <a:ext cx="3099448" cy="170294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/>
            <a:t>AMPLIAR LA COBERTURA Y RENOVAR LA RED DE DRENAJE PLUVIAL PARA MEJORAR LAS CONDICIONES DE LA INFRAESTRUCTURA URBANA</a:t>
          </a:r>
        </a:p>
      </dsp:txBody>
      <dsp:txXfrm>
        <a:off x="832066" y="0"/>
        <a:ext cx="3099448" cy="17029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0713" cy="1682368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/>
            <a:t>PROGRAMA 33</a:t>
          </a:r>
        </a:p>
      </dsp:txBody>
      <dsp:txXfrm rot="16200000">
        <a:off x="-261699" y="261699"/>
        <a:ext cx="1379541" cy="856142"/>
      </dsp:txXfrm>
    </dsp:sp>
    <dsp:sp modelId="{90E883D7-8E2D-4CD0-86B2-23F85D64A185}">
      <dsp:nvSpPr>
        <dsp:cNvPr id="0" name=""/>
        <dsp:cNvSpPr/>
      </dsp:nvSpPr>
      <dsp:spPr>
        <a:xfrm>
          <a:off x="856142" y="0"/>
          <a:ext cx="3189131" cy="168236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EJECUTAR PROGRAMAS Y ACCIONES OPERATIVAS  DE PREVENCIÓN Y CONTROL EN MATERIA DE SEGURIDAD CIUDADANA EN TODOS LOS DISTRITOS</a:t>
          </a:r>
        </a:p>
      </dsp:txBody>
      <dsp:txXfrm>
        <a:off x="856142" y="0"/>
        <a:ext cx="3189131" cy="168236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0713" cy="1625169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PROGRAMA 35</a:t>
          </a:r>
        </a:p>
      </dsp:txBody>
      <dsp:txXfrm rot="16200000">
        <a:off x="-238247" y="238247"/>
        <a:ext cx="1332638" cy="856142"/>
      </dsp:txXfrm>
    </dsp:sp>
    <dsp:sp modelId="{90E883D7-8E2D-4CD0-86B2-23F85D64A185}">
      <dsp:nvSpPr>
        <dsp:cNvPr id="0" name=""/>
        <dsp:cNvSpPr/>
      </dsp:nvSpPr>
      <dsp:spPr>
        <a:xfrm>
          <a:off x="856142" y="0"/>
          <a:ext cx="3189131" cy="1625169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EJECUTAR PROGRAMAS Y PROYECTOS INTEGRALES ORIENTADOS AL DESARROLLO ECONÓMICO DE LAS CADENAS PRODUCTIVAS Y EMPRENDIMIENTOS</a:t>
          </a:r>
        </a:p>
      </dsp:txBody>
      <dsp:txXfrm>
        <a:off x="856142" y="0"/>
        <a:ext cx="3189131" cy="162516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0713" cy="1625169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PROGRAMA 38</a:t>
          </a:r>
        </a:p>
      </dsp:txBody>
      <dsp:txXfrm rot="16200000">
        <a:off x="-238247" y="238247"/>
        <a:ext cx="1332638" cy="856142"/>
      </dsp:txXfrm>
    </dsp:sp>
    <dsp:sp modelId="{90E883D7-8E2D-4CD0-86B2-23F85D64A185}">
      <dsp:nvSpPr>
        <dsp:cNvPr id="0" name=""/>
        <dsp:cNvSpPr/>
      </dsp:nvSpPr>
      <dsp:spPr>
        <a:xfrm>
          <a:off x="856142" y="0"/>
          <a:ext cx="3189131" cy="1625169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EJECUTAR ACCIONES ORIENTADAS A CONSTRUIR, AMPLIAR, MEJORAR Y RESTAURAR LOS ESPACIOS VERDES EN PLAZAS, AVENIDAS Y JARDINERAS</a:t>
          </a:r>
        </a:p>
      </dsp:txBody>
      <dsp:txXfrm>
        <a:off x="856142" y="0"/>
        <a:ext cx="3189131" cy="162516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0713" cy="1625169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PROGRAMA 34</a:t>
          </a:r>
        </a:p>
      </dsp:txBody>
      <dsp:txXfrm rot="16200000">
        <a:off x="-238247" y="238247"/>
        <a:ext cx="1332638" cy="856142"/>
      </dsp:txXfrm>
    </dsp:sp>
    <dsp:sp modelId="{90E883D7-8E2D-4CD0-86B2-23F85D64A185}">
      <dsp:nvSpPr>
        <dsp:cNvPr id="0" name=""/>
        <dsp:cNvSpPr/>
      </dsp:nvSpPr>
      <dsp:spPr>
        <a:xfrm>
          <a:off x="856142" y="0"/>
          <a:ext cx="3189131" cy="1625169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IMPLEMENTAR  PROGRAMAS QUE PERMITAN MEJORAR LOS NIVELES DE DESEMPEÑO INSTITUCIONAL CON SERVICIOS DE CALIDAD Y EFICIENCIA EN LA ADMINISTRACIÓN MUNICIPAL</a:t>
          </a:r>
        </a:p>
      </dsp:txBody>
      <dsp:txXfrm>
        <a:off x="856142" y="0"/>
        <a:ext cx="3189131" cy="162516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0713" cy="1625169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b="1" kern="1200" dirty="0"/>
            <a:t>PROGRAMA 39</a:t>
          </a:r>
        </a:p>
      </dsp:txBody>
      <dsp:txXfrm rot="16200000">
        <a:off x="-238247" y="238247"/>
        <a:ext cx="1332638" cy="856142"/>
      </dsp:txXfrm>
    </dsp:sp>
    <dsp:sp modelId="{90E883D7-8E2D-4CD0-86B2-23F85D64A185}">
      <dsp:nvSpPr>
        <dsp:cNvPr id="0" name=""/>
        <dsp:cNvSpPr/>
      </dsp:nvSpPr>
      <dsp:spPr>
        <a:xfrm>
          <a:off x="856142" y="0"/>
          <a:ext cx="3189131" cy="1625169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/>
            <a:t>EJECUTAR PROCEDIMIENTOS PARA REALIZAR OPERATIVOS DE CONTROL EFECTIVOS EN ÁREAS DE MAYOR INSEGURIDAD </a:t>
          </a:r>
        </a:p>
      </dsp:txBody>
      <dsp:txXfrm>
        <a:off x="856142" y="0"/>
        <a:ext cx="3189131" cy="162516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281290" cy="169761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/>
            <a:t>PROGRAMA 31</a:t>
          </a:r>
        </a:p>
      </dsp:txBody>
      <dsp:txXfrm rot="16200000">
        <a:off x="-267893" y="267893"/>
        <a:ext cx="1392044" cy="856258"/>
      </dsp:txXfrm>
    </dsp:sp>
    <dsp:sp modelId="{90E883D7-8E2D-4CD0-86B2-23F85D64A185}">
      <dsp:nvSpPr>
        <dsp:cNvPr id="0" name=""/>
        <dsp:cNvSpPr/>
      </dsp:nvSpPr>
      <dsp:spPr>
        <a:xfrm>
          <a:off x="822994" y="0"/>
          <a:ext cx="3189561" cy="169761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4864" rIns="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INCREMENTAR ACCIONES  Y MEDIDAS EFECTIVAS DE PREVENCIÓN Y DE RESPUESTA OPORTUNA ANTE DESASTRES NATURALES ORIGINADOS POR EFECTOS DEL CAMBIO CLIMÁTICO</a:t>
          </a:r>
        </a:p>
      </dsp:txBody>
      <dsp:txXfrm>
        <a:off x="822994" y="0"/>
        <a:ext cx="3189561" cy="16976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160333" cy="1496622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/>
            <a:t>PROGRAMA 12</a:t>
          </a:r>
        </a:p>
      </dsp:txBody>
      <dsp:txXfrm rot="16200000">
        <a:off x="-197581" y="197581"/>
        <a:ext cx="1227230" cy="832066"/>
      </dsp:txXfrm>
    </dsp:sp>
    <dsp:sp modelId="{90E883D7-8E2D-4CD0-86B2-23F85D64A185}">
      <dsp:nvSpPr>
        <dsp:cNvPr id="0" name=""/>
        <dsp:cNvSpPr/>
      </dsp:nvSpPr>
      <dsp:spPr>
        <a:xfrm>
          <a:off x="832066" y="0"/>
          <a:ext cx="3099448" cy="149662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/>
            <a:t>IMPLEMENTAR SISTEMAS DE MICRO RIEGO PARA MEJORAR LA PRODUCCIÓN AGROPECUARIA FAMILIAR Y EDUCATIVA EN LOS </a:t>
          </a:r>
          <a:r>
            <a:rPr lang="es-ES" sz="1800" kern="1200" dirty="0" smtClean="0"/>
            <a:t>DISTRITOS RURALES</a:t>
          </a:r>
          <a:endParaRPr lang="es-ES" sz="1800" kern="1200" dirty="0"/>
        </a:p>
      </dsp:txBody>
      <dsp:txXfrm>
        <a:off x="832066" y="0"/>
        <a:ext cx="3099448" cy="14966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160333" cy="1496622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/>
            <a:t>PROGRAMA 13</a:t>
          </a:r>
        </a:p>
      </dsp:txBody>
      <dsp:txXfrm rot="16200000">
        <a:off x="-197581" y="197581"/>
        <a:ext cx="1227230" cy="832066"/>
      </dsp:txXfrm>
    </dsp:sp>
    <dsp:sp modelId="{90E883D7-8E2D-4CD0-86B2-23F85D64A185}">
      <dsp:nvSpPr>
        <dsp:cNvPr id="0" name=""/>
        <dsp:cNvSpPr/>
      </dsp:nvSpPr>
      <dsp:spPr>
        <a:xfrm>
          <a:off x="832066" y="0"/>
          <a:ext cx="3099448" cy="149662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EFECTIVIZAR ACCIONES PRECISAS PARA EL MONITOREO Y CONTROL AMBIENTAL EN LOS 14 DISTRITOS</a:t>
          </a:r>
        </a:p>
      </dsp:txBody>
      <dsp:txXfrm>
        <a:off x="832066" y="0"/>
        <a:ext cx="3099448" cy="14966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160333" cy="157654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14</a:t>
          </a:r>
        </a:p>
      </dsp:txBody>
      <dsp:txXfrm rot="16200000">
        <a:off x="-230350" y="230350"/>
        <a:ext cx="1292766" cy="832066"/>
      </dsp:txXfrm>
    </dsp:sp>
    <dsp:sp modelId="{90E883D7-8E2D-4CD0-86B2-23F85D64A185}">
      <dsp:nvSpPr>
        <dsp:cNvPr id="0" name=""/>
        <dsp:cNvSpPr/>
      </dsp:nvSpPr>
      <dsp:spPr>
        <a:xfrm>
          <a:off x="832066" y="0"/>
          <a:ext cx="3099448" cy="157654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/>
            <a:t>MEJORAR LA ADMINISTRACIÓN TÉCNICA OPERATIVA SOBRE EL ASEO URBANO, MANEJO Y TRATAMIENTO DE LOS RESIDUOS SÓLIDOS</a:t>
          </a:r>
        </a:p>
      </dsp:txBody>
      <dsp:txXfrm>
        <a:off x="832066" y="0"/>
        <a:ext cx="3099448" cy="15765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160333" cy="157654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PROGRAMA 16</a:t>
          </a:r>
        </a:p>
      </dsp:txBody>
      <dsp:txXfrm rot="16200000">
        <a:off x="-230350" y="230350"/>
        <a:ext cx="1292766" cy="832066"/>
      </dsp:txXfrm>
    </dsp:sp>
    <dsp:sp modelId="{90E883D7-8E2D-4CD0-86B2-23F85D64A185}">
      <dsp:nvSpPr>
        <dsp:cNvPr id="0" name=""/>
        <dsp:cNvSpPr/>
      </dsp:nvSpPr>
      <dsp:spPr>
        <a:xfrm>
          <a:off x="832066" y="0"/>
          <a:ext cx="3099448" cy="157654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/>
            <a:t>AMPLIAR Y MEJORAR LA COBERTURA DE ALUMBRADO PÚBLICO PARA LA TRANSITABILIDAD Y SEGURIDAD DE LA POBLACIÓN</a:t>
          </a:r>
        </a:p>
      </dsp:txBody>
      <dsp:txXfrm>
        <a:off x="832066" y="0"/>
        <a:ext cx="3099448" cy="15765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160333" cy="170294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/>
            <a:t>PROGRAMA 10</a:t>
          </a:r>
        </a:p>
      </dsp:txBody>
      <dsp:txXfrm rot="16200000">
        <a:off x="-282173" y="282173"/>
        <a:ext cx="1396414" cy="832066"/>
      </dsp:txXfrm>
    </dsp:sp>
    <dsp:sp modelId="{90E883D7-8E2D-4CD0-86B2-23F85D64A185}">
      <dsp:nvSpPr>
        <dsp:cNvPr id="0" name=""/>
        <dsp:cNvSpPr/>
      </dsp:nvSpPr>
      <dsp:spPr>
        <a:xfrm>
          <a:off x="832066" y="0"/>
          <a:ext cx="3099448" cy="170294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MEJORAR LA PRODUCCIÓN AGROPECUARIA, PARA CONTRIBUIR EN LA SEGURIDAD ALIMENTARIA</a:t>
          </a:r>
        </a:p>
      </dsp:txBody>
      <dsp:txXfrm>
        <a:off x="832066" y="0"/>
        <a:ext cx="3099448" cy="17029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4046484" cy="181554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/>
            <a:t>PROGRAMA 17</a:t>
          </a:r>
        </a:p>
      </dsp:txBody>
      <dsp:txXfrm rot="16200000">
        <a:off x="-339724" y="339724"/>
        <a:ext cx="1488746" cy="809296"/>
      </dsp:txXfrm>
    </dsp:sp>
    <dsp:sp modelId="{90E883D7-8E2D-4CD0-86B2-23F85D64A185}">
      <dsp:nvSpPr>
        <dsp:cNvPr id="0" name=""/>
        <dsp:cNvSpPr/>
      </dsp:nvSpPr>
      <dsp:spPr>
        <a:xfrm>
          <a:off x="809296" y="0"/>
          <a:ext cx="3014630" cy="181554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DISEÑAR Y EJECUTAR PROYECTOS DE INFRAESTRUCTURA URBANO RURAL PARA MEJORAR LA CALIDAD DE VIDA DE LOS HABITANTES</a:t>
          </a:r>
        </a:p>
      </dsp:txBody>
      <dsp:txXfrm>
        <a:off x="809296" y="0"/>
        <a:ext cx="3014630" cy="18155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78FC4-0C82-4B75-B2AD-2FC04A863CA1}">
      <dsp:nvSpPr>
        <dsp:cNvPr id="0" name=""/>
        <dsp:cNvSpPr/>
      </dsp:nvSpPr>
      <dsp:spPr>
        <a:xfrm>
          <a:off x="0" y="0"/>
          <a:ext cx="3912851" cy="1790587"/>
        </a:xfrm>
        <a:prstGeom prst="roundRect">
          <a:avLst>
            <a:gd name="adj" fmla="val 5000"/>
          </a:avLst>
        </a:prstGeom>
        <a:gradFill rotWithShape="0">
          <a:gsLst>
            <a:gs pos="0">
              <a:srgbClr val="70AD47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70AD47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70AD47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34290" rIns="4445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PROGRAMA 18</a:t>
          </a:r>
        </a:p>
      </dsp:txBody>
      <dsp:txXfrm rot="16200000">
        <a:off x="-342855" y="342855"/>
        <a:ext cx="1468281" cy="782570"/>
      </dsp:txXfrm>
    </dsp:sp>
    <dsp:sp modelId="{90E883D7-8E2D-4CD0-86B2-23F85D64A185}">
      <dsp:nvSpPr>
        <dsp:cNvPr id="0" name=""/>
        <dsp:cNvSpPr/>
      </dsp:nvSpPr>
      <dsp:spPr>
        <a:xfrm>
          <a:off x="782570" y="0"/>
          <a:ext cx="2915073" cy="1790587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MEJORAR LA TRANSITABILIDAD DE VEHÍCULOS Y PEATONES</a:t>
          </a:r>
        </a:p>
      </dsp:txBody>
      <dsp:txXfrm>
        <a:off x="782570" y="0"/>
        <a:ext cx="2915073" cy="1790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0.13253</cdr:x>
      <cdr:y>0.04838</cdr:y>
    </cdr:from>
    <cdr:to>
      <cdr:x>0.32541</cdr:x>
      <cdr:y>0.1412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1142992" y="230832"/>
          <a:ext cx="1663500" cy="4428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/>
            <a:t>770.491.815,89</a:t>
          </a:r>
          <a:endParaRPr lang="es-ES" sz="1400" b="1" dirty="0"/>
        </a:p>
      </cdr:txBody>
    </cdr:sp>
  </cdr:relSizeAnchor>
  <cdr:relSizeAnchor xmlns:cdr="http://schemas.openxmlformats.org/drawingml/2006/chartDrawing">
    <cdr:from>
      <cdr:x>0.28623</cdr:x>
      <cdr:y>0.3539</cdr:y>
    </cdr:from>
    <cdr:to>
      <cdr:x>0.47876</cdr:x>
      <cdr:y>0.43492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468631" y="1688659"/>
          <a:ext cx="1660481" cy="3865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/>
            <a:t>409.922.393,73</a:t>
          </a:r>
          <a:endParaRPr lang="es-ES" sz="1400" b="1" dirty="0"/>
        </a:p>
      </cdr:txBody>
    </cdr:sp>
  </cdr:relSizeAnchor>
  <cdr:relSizeAnchor xmlns:cdr="http://schemas.openxmlformats.org/drawingml/2006/chartDrawing">
    <cdr:from>
      <cdr:x>0.42856</cdr:x>
      <cdr:y>0.54303</cdr:y>
    </cdr:from>
    <cdr:to>
      <cdr:x>0.64736</cdr:x>
      <cdr:y>0.61811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3696161" y="2591124"/>
          <a:ext cx="1887048" cy="358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/>
            <a:t>184.877.135,00</a:t>
          </a:r>
          <a:endParaRPr lang="es-ES" sz="1400" b="1" dirty="0"/>
        </a:p>
      </cdr:txBody>
    </cdr:sp>
  </cdr:relSizeAnchor>
  <cdr:relSizeAnchor xmlns:cdr="http://schemas.openxmlformats.org/drawingml/2006/chartDrawing">
    <cdr:from>
      <cdr:x>0.56974</cdr:x>
      <cdr:y>0.58326</cdr:y>
    </cdr:from>
    <cdr:to>
      <cdr:x>0.7955</cdr:x>
      <cdr:y>0.63978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4913710" y="2783099"/>
          <a:ext cx="1947075" cy="269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/>
            <a:t>161.520.353,43</a:t>
          </a:r>
          <a:endParaRPr lang="es-ES" sz="1400" b="1" dirty="0"/>
        </a:p>
      </cdr:txBody>
    </cdr:sp>
  </cdr:relSizeAnchor>
  <cdr:relSizeAnchor xmlns:cdr="http://schemas.openxmlformats.org/drawingml/2006/chartDrawing">
    <cdr:from>
      <cdr:x>0.72872</cdr:x>
      <cdr:y>0.63958</cdr:y>
    </cdr:from>
    <cdr:to>
      <cdr:x>0.94579</cdr:x>
      <cdr:y>0.71168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6284829" y="3051818"/>
          <a:ext cx="1872127" cy="344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/>
            <a:t>79.138.902,57</a:t>
          </a:r>
          <a:endParaRPr lang="es-ES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3FE0B-3D34-483E-9805-90FC242F482E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7EEAB-FC46-478B-948D-6A23337E77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6081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234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464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2785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8365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516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47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619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93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160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7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694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5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4BE4A-6809-4714-B14F-3EA90310E618}" type="datetimeFigureOut">
              <a:rPr lang="es-ES" smtClean="0"/>
              <a:t>08/03/2019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37522-3CB0-4365-86B0-8A49EC47EC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806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26" Type="http://schemas.microsoft.com/office/2007/relationships/diagramDrawing" Target="../diagrams/drawing6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5" Type="http://schemas.openxmlformats.org/officeDocument/2006/relationships/diagramColors" Target="../diagrams/colors6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29" Type="http://schemas.openxmlformats.org/officeDocument/2006/relationships/diagramQuickStyle" Target="../diagrams/quickStyle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24" Type="http://schemas.openxmlformats.org/officeDocument/2006/relationships/diagramQuickStyle" Target="../diagrams/quickStyle6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23" Type="http://schemas.openxmlformats.org/officeDocument/2006/relationships/diagramLayout" Target="../diagrams/layout6.xml"/><Relationship Id="rId28" Type="http://schemas.openxmlformats.org/officeDocument/2006/relationships/diagramLayout" Target="../diagrams/layout7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31" Type="http://schemas.microsoft.com/office/2007/relationships/diagramDrawing" Target="../diagrams/drawing7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diagramData" Target="../diagrams/data6.xml"/><Relationship Id="rId27" Type="http://schemas.openxmlformats.org/officeDocument/2006/relationships/diagramData" Target="../diagrams/data7.xml"/><Relationship Id="rId30" Type="http://schemas.openxmlformats.org/officeDocument/2006/relationships/diagramColors" Target="../diagrams/colors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18" Type="http://schemas.openxmlformats.org/officeDocument/2006/relationships/diagramLayout" Target="../diagrams/layout11.xml"/><Relationship Id="rId26" Type="http://schemas.microsoft.com/office/2007/relationships/diagramDrawing" Target="../diagrams/drawing12.xml"/><Relationship Id="rId3" Type="http://schemas.openxmlformats.org/officeDocument/2006/relationships/diagramLayout" Target="../diagrams/layout8.xml"/><Relationship Id="rId21" Type="http://schemas.microsoft.com/office/2007/relationships/diagramDrawing" Target="../diagrams/drawing11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diagramData" Target="../diagrams/data11.xml"/><Relationship Id="rId25" Type="http://schemas.openxmlformats.org/officeDocument/2006/relationships/diagramColors" Target="../diagrams/colors12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20" Type="http://schemas.openxmlformats.org/officeDocument/2006/relationships/diagramColors" Target="../diagrams/colors11.xml"/><Relationship Id="rId29" Type="http://schemas.openxmlformats.org/officeDocument/2006/relationships/diagramQuickStyle" Target="../diagrams/quickStyle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24" Type="http://schemas.openxmlformats.org/officeDocument/2006/relationships/diagramQuickStyle" Target="../diagrams/quickStyle12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23" Type="http://schemas.openxmlformats.org/officeDocument/2006/relationships/diagramLayout" Target="../diagrams/layout12.xml"/><Relationship Id="rId28" Type="http://schemas.openxmlformats.org/officeDocument/2006/relationships/diagramLayout" Target="../diagrams/layout13.xml"/><Relationship Id="rId10" Type="http://schemas.openxmlformats.org/officeDocument/2006/relationships/diagramColors" Target="../diagrams/colors9.xml"/><Relationship Id="rId19" Type="http://schemas.openxmlformats.org/officeDocument/2006/relationships/diagramQuickStyle" Target="../diagrams/quickStyle11.xml"/><Relationship Id="rId31" Type="http://schemas.microsoft.com/office/2007/relationships/diagramDrawing" Target="../diagrams/drawing13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Relationship Id="rId22" Type="http://schemas.openxmlformats.org/officeDocument/2006/relationships/diagramData" Target="../diagrams/data12.xml"/><Relationship Id="rId27" Type="http://schemas.openxmlformats.org/officeDocument/2006/relationships/diagramData" Target="../diagrams/data13.xml"/><Relationship Id="rId30" Type="http://schemas.openxmlformats.org/officeDocument/2006/relationships/diagramColors" Target="../diagrams/colors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13" Type="http://schemas.openxmlformats.org/officeDocument/2006/relationships/diagramLayout" Target="../diagrams/layout16.xml"/><Relationship Id="rId18" Type="http://schemas.openxmlformats.org/officeDocument/2006/relationships/diagramLayout" Target="../diagrams/layout17.xml"/><Relationship Id="rId26" Type="http://schemas.microsoft.com/office/2007/relationships/diagramDrawing" Target="../diagrams/drawing18.xml"/><Relationship Id="rId3" Type="http://schemas.openxmlformats.org/officeDocument/2006/relationships/diagramLayout" Target="../diagrams/layout14.xml"/><Relationship Id="rId21" Type="http://schemas.microsoft.com/office/2007/relationships/diagramDrawing" Target="../diagrams/drawing17.xml"/><Relationship Id="rId7" Type="http://schemas.openxmlformats.org/officeDocument/2006/relationships/diagramData" Target="../diagrams/data15.xml"/><Relationship Id="rId12" Type="http://schemas.openxmlformats.org/officeDocument/2006/relationships/diagramData" Target="../diagrams/data16.xml"/><Relationship Id="rId17" Type="http://schemas.openxmlformats.org/officeDocument/2006/relationships/diagramData" Target="../diagrams/data17.xml"/><Relationship Id="rId25" Type="http://schemas.openxmlformats.org/officeDocument/2006/relationships/diagramColors" Target="../diagrams/colors18.xml"/><Relationship Id="rId2" Type="http://schemas.openxmlformats.org/officeDocument/2006/relationships/diagramData" Target="../diagrams/data14.xml"/><Relationship Id="rId16" Type="http://schemas.microsoft.com/office/2007/relationships/diagramDrawing" Target="../diagrams/drawing16.xml"/><Relationship Id="rId20" Type="http://schemas.openxmlformats.org/officeDocument/2006/relationships/diagramColors" Target="../diagrams/colors17.xml"/><Relationship Id="rId29" Type="http://schemas.openxmlformats.org/officeDocument/2006/relationships/diagramQuickStyle" Target="../diagrams/quickStyle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24" Type="http://schemas.openxmlformats.org/officeDocument/2006/relationships/diagramQuickStyle" Target="../diagrams/quickStyle18.xml"/><Relationship Id="rId5" Type="http://schemas.openxmlformats.org/officeDocument/2006/relationships/diagramColors" Target="../diagrams/colors14.xml"/><Relationship Id="rId15" Type="http://schemas.openxmlformats.org/officeDocument/2006/relationships/diagramColors" Target="../diagrams/colors16.xml"/><Relationship Id="rId23" Type="http://schemas.openxmlformats.org/officeDocument/2006/relationships/diagramLayout" Target="../diagrams/layout18.xml"/><Relationship Id="rId28" Type="http://schemas.openxmlformats.org/officeDocument/2006/relationships/diagramLayout" Target="../diagrams/layout19.xml"/><Relationship Id="rId10" Type="http://schemas.openxmlformats.org/officeDocument/2006/relationships/diagramColors" Target="../diagrams/colors15.xml"/><Relationship Id="rId19" Type="http://schemas.openxmlformats.org/officeDocument/2006/relationships/diagramQuickStyle" Target="../diagrams/quickStyle17.xml"/><Relationship Id="rId31" Type="http://schemas.microsoft.com/office/2007/relationships/diagramDrawing" Target="../diagrams/drawing19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Relationship Id="rId14" Type="http://schemas.openxmlformats.org/officeDocument/2006/relationships/diagramQuickStyle" Target="../diagrams/quickStyle16.xml"/><Relationship Id="rId22" Type="http://schemas.openxmlformats.org/officeDocument/2006/relationships/diagramData" Target="../diagrams/data18.xml"/><Relationship Id="rId27" Type="http://schemas.openxmlformats.org/officeDocument/2006/relationships/diagramData" Target="../diagrams/data19.xml"/><Relationship Id="rId30" Type="http://schemas.openxmlformats.org/officeDocument/2006/relationships/diagramColors" Target="../diagrams/colors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13" Type="http://schemas.openxmlformats.org/officeDocument/2006/relationships/diagramLayout" Target="../diagrams/layout22.xml"/><Relationship Id="rId18" Type="http://schemas.openxmlformats.org/officeDocument/2006/relationships/diagramLayout" Target="../diagrams/layout23.xml"/><Relationship Id="rId26" Type="http://schemas.microsoft.com/office/2007/relationships/diagramDrawing" Target="../diagrams/drawing24.xml"/><Relationship Id="rId3" Type="http://schemas.openxmlformats.org/officeDocument/2006/relationships/diagramLayout" Target="../diagrams/layout20.xml"/><Relationship Id="rId21" Type="http://schemas.microsoft.com/office/2007/relationships/diagramDrawing" Target="../diagrams/drawing23.xml"/><Relationship Id="rId7" Type="http://schemas.openxmlformats.org/officeDocument/2006/relationships/diagramData" Target="../diagrams/data21.xml"/><Relationship Id="rId12" Type="http://schemas.openxmlformats.org/officeDocument/2006/relationships/diagramData" Target="../diagrams/data22.xml"/><Relationship Id="rId17" Type="http://schemas.openxmlformats.org/officeDocument/2006/relationships/diagramData" Target="../diagrams/data23.xml"/><Relationship Id="rId25" Type="http://schemas.openxmlformats.org/officeDocument/2006/relationships/diagramColors" Target="../diagrams/colors24.xml"/><Relationship Id="rId2" Type="http://schemas.openxmlformats.org/officeDocument/2006/relationships/diagramData" Target="../diagrams/data20.xml"/><Relationship Id="rId16" Type="http://schemas.microsoft.com/office/2007/relationships/diagramDrawing" Target="../diagrams/drawing22.xml"/><Relationship Id="rId20" Type="http://schemas.openxmlformats.org/officeDocument/2006/relationships/diagramColors" Target="../diagrams/colors23.xml"/><Relationship Id="rId29" Type="http://schemas.openxmlformats.org/officeDocument/2006/relationships/diagramQuickStyle" Target="../diagrams/quickStyle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24" Type="http://schemas.openxmlformats.org/officeDocument/2006/relationships/diagramQuickStyle" Target="../diagrams/quickStyle24.xml"/><Relationship Id="rId5" Type="http://schemas.openxmlformats.org/officeDocument/2006/relationships/diagramColors" Target="../diagrams/colors20.xml"/><Relationship Id="rId15" Type="http://schemas.openxmlformats.org/officeDocument/2006/relationships/diagramColors" Target="../diagrams/colors22.xml"/><Relationship Id="rId23" Type="http://schemas.openxmlformats.org/officeDocument/2006/relationships/diagramLayout" Target="../diagrams/layout24.xml"/><Relationship Id="rId28" Type="http://schemas.openxmlformats.org/officeDocument/2006/relationships/diagramLayout" Target="../diagrams/layout25.xml"/><Relationship Id="rId10" Type="http://schemas.openxmlformats.org/officeDocument/2006/relationships/diagramColors" Target="../diagrams/colors21.xml"/><Relationship Id="rId19" Type="http://schemas.openxmlformats.org/officeDocument/2006/relationships/diagramQuickStyle" Target="../diagrams/quickStyle23.xml"/><Relationship Id="rId31" Type="http://schemas.microsoft.com/office/2007/relationships/diagramDrawing" Target="../diagrams/drawing25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Relationship Id="rId14" Type="http://schemas.openxmlformats.org/officeDocument/2006/relationships/diagramQuickStyle" Target="../diagrams/quickStyle22.xml"/><Relationship Id="rId22" Type="http://schemas.openxmlformats.org/officeDocument/2006/relationships/diagramData" Target="../diagrams/data24.xml"/><Relationship Id="rId27" Type="http://schemas.openxmlformats.org/officeDocument/2006/relationships/diagramData" Target="../diagrams/data25.xml"/><Relationship Id="rId30" Type="http://schemas.openxmlformats.org/officeDocument/2006/relationships/diagramColors" Target="../diagrams/colors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2248B0C-A725-4D3E-A91E-52151E6AA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20" y="149244"/>
            <a:ext cx="1422294" cy="1810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0542EAC-E0AF-4416-81DF-B48D6367AD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0680" y="205946"/>
            <a:ext cx="1304522" cy="16969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33351791-73E6-4F20-A652-9E0080735605}"/>
              </a:ext>
            </a:extLst>
          </p:cNvPr>
          <p:cNvSpPr/>
          <p:nvPr/>
        </p:nvSpPr>
        <p:spPr>
          <a:xfrm>
            <a:off x="-214183" y="2330297"/>
            <a:ext cx="5791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b="1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entury Gothic" panose="020B0502020202020204" pitchFamily="34" charset="0"/>
              </a:rPr>
              <a:t>AUDIENCIA PÚBLICA INICIAL 2019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7FC000F6-3AA7-4B9E-8EEF-74535DD59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831" y="478261"/>
            <a:ext cx="7179733" cy="8081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55600"/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 anchor="ctr">
            <a:noAutofit/>
          </a:bodyPr>
          <a:lstStyle/>
          <a:p>
            <a:r>
              <a:rPr lang="es-BO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GOBIERNO AUTÓNOMO MUNICIPAL DE EL ALTO</a:t>
            </a:r>
            <a:endParaRPr lang="es-ES_tradnl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497EB3C-C9C0-42CA-BDD7-333A116822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8600" y="1413977"/>
            <a:ext cx="3070964" cy="5369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522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351A1D92-A22B-4F85-9395-43F8F3D11ECD}"/>
              </a:ext>
            </a:extLst>
          </p:cNvPr>
          <p:cNvSpPr/>
          <p:nvPr/>
        </p:nvSpPr>
        <p:spPr>
          <a:xfrm>
            <a:off x="87085" y="288761"/>
            <a:ext cx="5643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DE LA </a:t>
            </a:r>
            <a:r>
              <a:rPr lang="es-ES_tradn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 </a:t>
            </a:r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23F993FB-93F9-4C2B-9C3F-C5AC9B161A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276452"/>
              </p:ext>
            </p:extLst>
          </p:nvPr>
        </p:nvGraphicFramePr>
        <p:xfrm>
          <a:off x="4764797" y="1124608"/>
          <a:ext cx="4160334" cy="1702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FC82B215-F4CF-47BC-B297-B0C4F8F62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7831362"/>
              </p:ext>
            </p:extLst>
          </p:nvPr>
        </p:nvGraphicFramePr>
        <p:xfrm>
          <a:off x="217715" y="3064868"/>
          <a:ext cx="4160333" cy="1496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3729F10D-22CF-4B37-AC94-51F7311CE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888242"/>
              </p:ext>
            </p:extLst>
          </p:nvPr>
        </p:nvGraphicFramePr>
        <p:xfrm>
          <a:off x="4764796" y="3064868"/>
          <a:ext cx="4160333" cy="1496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="" xmlns:a16="http://schemas.microsoft.com/office/drawing/2014/main" id="{306628C1-0503-403F-B07D-BD2359CD4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9307659"/>
              </p:ext>
            </p:extLst>
          </p:nvPr>
        </p:nvGraphicFramePr>
        <p:xfrm>
          <a:off x="217715" y="4845269"/>
          <a:ext cx="4160333" cy="1576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Diagrama 4">
            <a:extLst>
              <a:ext uri="{FF2B5EF4-FFF2-40B4-BE49-F238E27FC236}">
                <a16:creationId xmlns="" xmlns:a16="http://schemas.microsoft.com/office/drawing/2014/main" id="{070328AC-7399-CF4B-BEA0-D677ADFC19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797436"/>
              </p:ext>
            </p:extLst>
          </p:nvPr>
        </p:nvGraphicFramePr>
        <p:xfrm>
          <a:off x="4764796" y="4845269"/>
          <a:ext cx="4160333" cy="1576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="" xmlns:a16="http://schemas.microsoft.com/office/drawing/2014/main" id="{64F19974-2CC1-314A-83C5-34756E6C2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0444564"/>
              </p:ext>
            </p:extLst>
          </p:nvPr>
        </p:nvGraphicFramePr>
        <p:xfrm>
          <a:off x="217715" y="1124608"/>
          <a:ext cx="4160333" cy="1702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30044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351A1D92-A22B-4F85-9395-43F8F3D11ECD}"/>
              </a:ext>
            </a:extLst>
          </p:cNvPr>
          <p:cNvSpPr/>
          <p:nvPr/>
        </p:nvSpPr>
        <p:spPr>
          <a:xfrm>
            <a:off x="87085" y="288761"/>
            <a:ext cx="5643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DE LA </a:t>
            </a:r>
            <a:r>
              <a:rPr lang="es-ES_tradn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 </a:t>
            </a:r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23F993FB-93F9-4C2B-9C3F-C5AC9B161A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342677"/>
              </p:ext>
            </p:extLst>
          </p:nvPr>
        </p:nvGraphicFramePr>
        <p:xfrm>
          <a:off x="427914" y="1074801"/>
          <a:ext cx="4046484" cy="1815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FC82B215-F4CF-47BC-B297-B0C4F8F62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473292"/>
              </p:ext>
            </p:extLst>
          </p:nvPr>
        </p:nvGraphicFramePr>
        <p:xfrm>
          <a:off x="4800220" y="1096145"/>
          <a:ext cx="3912851" cy="1790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3729F10D-22CF-4B37-AC94-51F7311CE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523095"/>
              </p:ext>
            </p:extLst>
          </p:nvPr>
        </p:nvGraphicFramePr>
        <p:xfrm>
          <a:off x="427914" y="3064099"/>
          <a:ext cx="4046484" cy="1815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="" xmlns:a16="http://schemas.microsoft.com/office/drawing/2014/main" id="{306628C1-0503-403F-B07D-BD2359CD4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3893141"/>
              </p:ext>
            </p:extLst>
          </p:nvPr>
        </p:nvGraphicFramePr>
        <p:xfrm>
          <a:off x="4800220" y="3082639"/>
          <a:ext cx="3912851" cy="1794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Diagrama 4">
            <a:extLst>
              <a:ext uri="{FF2B5EF4-FFF2-40B4-BE49-F238E27FC236}">
                <a16:creationId xmlns="" xmlns:a16="http://schemas.microsoft.com/office/drawing/2014/main" id="{F91E940F-689E-0F4E-8523-36CD99DE55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4421860"/>
              </p:ext>
            </p:extLst>
          </p:nvPr>
        </p:nvGraphicFramePr>
        <p:xfrm>
          <a:off x="427915" y="5066237"/>
          <a:ext cx="4028464" cy="1534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8" name="Diagrama 4">
            <a:extLst>
              <a:ext uri="{FF2B5EF4-FFF2-40B4-BE49-F238E27FC236}">
                <a16:creationId xmlns="" xmlns:a16="http://schemas.microsoft.com/office/drawing/2014/main" id="{568B878B-0AF8-C640-93DE-CB630DD61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560440"/>
              </p:ext>
            </p:extLst>
          </p:nvPr>
        </p:nvGraphicFramePr>
        <p:xfrm>
          <a:off x="4782200" y="5066237"/>
          <a:ext cx="3912851" cy="1531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355161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351A1D92-A22B-4F85-9395-43F8F3D11ECD}"/>
              </a:ext>
            </a:extLst>
          </p:cNvPr>
          <p:cNvSpPr/>
          <p:nvPr/>
        </p:nvSpPr>
        <p:spPr>
          <a:xfrm>
            <a:off x="87085" y="288761"/>
            <a:ext cx="5643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DE LA </a:t>
            </a:r>
            <a:r>
              <a:rPr lang="es-ES_tradn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 </a:t>
            </a:r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23F993FB-93F9-4C2B-9C3F-C5AC9B161A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0069887"/>
              </p:ext>
            </p:extLst>
          </p:nvPr>
        </p:nvGraphicFramePr>
        <p:xfrm>
          <a:off x="217715" y="1167276"/>
          <a:ext cx="4223356" cy="1638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FC82B215-F4CF-47BC-B297-B0C4F8F62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814928"/>
              </p:ext>
            </p:extLst>
          </p:nvPr>
        </p:nvGraphicFramePr>
        <p:xfrm>
          <a:off x="4719147" y="3072937"/>
          <a:ext cx="4207138" cy="1544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3729F10D-22CF-4B37-AC94-51F7311CE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1167760"/>
              </p:ext>
            </p:extLst>
          </p:nvPr>
        </p:nvGraphicFramePr>
        <p:xfrm>
          <a:off x="217715" y="4955783"/>
          <a:ext cx="4242574" cy="1557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6" name="Diagrama 6">
            <a:extLst>
              <a:ext uri="{FF2B5EF4-FFF2-40B4-BE49-F238E27FC236}">
                <a16:creationId xmlns="" xmlns:a16="http://schemas.microsoft.com/office/drawing/2014/main" id="{0F428AF9-21A4-7049-B1AA-0D83DF9D0F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7462025"/>
              </p:ext>
            </p:extLst>
          </p:nvPr>
        </p:nvGraphicFramePr>
        <p:xfrm>
          <a:off x="4693769" y="1167276"/>
          <a:ext cx="4207137" cy="1638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Diagrama 7">
            <a:extLst>
              <a:ext uri="{FF2B5EF4-FFF2-40B4-BE49-F238E27FC236}">
                <a16:creationId xmlns="" xmlns:a16="http://schemas.microsoft.com/office/drawing/2014/main" id="{7DC1B429-CCD1-F640-90ED-84B48EAC69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029581"/>
              </p:ext>
            </p:extLst>
          </p:nvPr>
        </p:nvGraphicFramePr>
        <p:xfrm>
          <a:off x="217715" y="3067250"/>
          <a:ext cx="4207140" cy="1557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8" name="Diagrama 9">
            <a:extLst>
              <a:ext uri="{FF2B5EF4-FFF2-40B4-BE49-F238E27FC236}">
                <a16:creationId xmlns="" xmlns:a16="http://schemas.microsoft.com/office/drawing/2014/main" id="{EF48FBC1-8EDF-644F-B1EF-07C9F8260C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8861051"/>
              </p:ext>
            </p:extLst>
          </p:nvPr>
        </p:nvGraphicFramePr>
        <p:xfrm>
          <a:off x="4645573" y="4955783"/>
          <a:ext cx="4280712" cy="1544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202926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351A1D92-A22B-4F85-9395-43F8F3D11ECD}"/>
              </a:ext>
            </a:extLst>
          </p:cNvPr>
          <p:cNvSpPr/>
          <p:nvPr/>
        </p:nvSpPr>
        <p:spPr>
          <a:xfrm>
            <a:off x="87085" y="288761"/>
            <a:ext cx="5643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DE LA </a:t>
            </a:r>
            <a:r>
              <a:rPr lang="es-ES_tradn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GESTION </a:t>
            </a:r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="" xmlns:a16="http://schemas.microsoft.com/office/drawing/2014/main" id="{23F993FB-93F9-4C2B-9C3F-C5AC9B161A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176655"/>
              </p:ext>
            </p:extLst>
          </p:nvPr>
        </p:nvGraphicFramePr>
        <p:xfrm>
          <a:off x="4633263" y="1048151"/>
          <a:ext cx="4280713" cy="168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FC82B215-F4CF-47BC-B297-B0C4F8F62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0506862"/>
              </p:ext>
            </p:extLst>
          </p:nvPr>
        </p:nvGraphicFramePr>
        <p:xfrm>
          <a:off x="4645575" y="2990773"/>
          <a:ext cx="4280713" cy="16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="" xmlns:a16="http://schemas.microsoft.com/office/drawing/2014/main" id="{3729F10D-22CF-4B37-AC94-51F7311CE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277344"/>
              </p:ext>
            </p:extLst>
          </p:nvPr>
        </p:nvGraphicFramePr>
        <p:xfrm>
          <a:off x="217715" y="4908069"/>
          <a:ext cx="4280713" cy="16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="" xmlns:a16="http://schemas.microsoft.com/office/drawing/2014/main" id="{306628C1-0503-403F-B07D-BD2359CD4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187737"/>
              </p:ext>
            </p:extLst>
          </p:nvPr>
        </p:nvGraphicFramePr>
        <p:xfrm>
          <a:off x="217714" y="2969909"/>
          <a:ext cx="4280713" cy="16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Diagrama 8">
            <a:extLst>
              <a:ext uri="{FF2B5EF4-FFF2-40B4-BE49-F238E27FC236}">
                <a16:creationId xmlns="" xmlns:a16="http://schemas.microsoft.com/office/drawing/2014/main" id="{2F3F60CA-A7B9-A842-88E0-C51514AC5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1105929"/>
              </p:ext>
            </p:extLst>
          </p:nvPr>
        </p:nvGraphicFramePr>
        <p:xfrm>
          <a:off x="4739565" y="4908069"/>
          <a:ext cx="4280713" cy="16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8" name="Diagrama 4">
            <a:extLst>
              <a:ext uri="{FF2B5EF4-FFF2-40B4-BE49-F238E27FC236}">
                <a16:creationId xmlns="" xmlns:a16="http://schemas.microsoft.com/office/drawing/2014/main" id="{4DA568D9-17AC-0049-A30E-CCD61B3BC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741325"/>
              </p:ext>
            </p:extLst>
          </p:nvPr>
        </p:nvGraphicFramePr>
        <p:xfrm>
          <a:off x="217715" y="1035074"/>
          <a:ext cx="4282514" cy="169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160830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06026" y="2057185"/>
            <a:ext cx="696061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600" b="1" dirty="0">
                <a:solidFill>
                  <a:srgbClr val="C00000"/>
                </a:solidFill>
              </a:rPr>
              <a:t>ESTRUCTURA DEL GASTO EN </a:t>
            </a:r>
            <a:r>
              <a:rPr lang="es-ES_tradnl" sz="6600" b="1" dirty="0" smtClean="0">
                <a:solidFill>
                  <a:srgbClr val="C00000"/>
                </a:solidFill>
              </a:rPr>
              <a:t>EL</a:t>
            </a:r>
          </a:p>
          <a:p>
            <a:pPr algn="ctr"/>
            <a:r>
              <a:rPr lang="es-ES_tradnl" sz="6600" b="1" dirty="0" smtClean="0">
                <a:solidFill>
                  <a:srgbClr val="C00000"/>
                </a:solidFill>
              </a:rPr>
              <a:t>POA </a:t>
            </a:r>
            <a:r>
              <a:rPr lang="es-ES_tradnl" sz="6600" b="1" dirty="0">
                <a:solidFill>
                  <a:srgbClr val="C00000"/>
                </a:solidFill>
              </a:rPr>
              <a:t>2019</a:t>
            </a:r>
            <a:endParaRPr lang="es-ES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27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466971" y="327543"/>
            <a:ext cx="66705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000" b="1" dirty="0" smtClean="0">
                <a:solidFill>
                  <a:srgbClr val="C00000"/>
                </a:solidFill>
              </a:rPr>
              <a:t>PROGRAMACION POA INICIAL </a:t>
            </a:r>
            <a:r>
              <a:rPr lang="es-ES_tradnl" sz="3000" b="1" dirty="0">
                <a:solidFill>
                  <a:srgbClr val="C00000"/>
                </a:solidFill>
              </a:rPr>
              <a:t>2019</a:t>
            </a:r>
            <a:endParaRPr lang="es-ES" sz="3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842330AD-79F8-4D59-BDB6-C45F06A3BD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703674"/>
              </p:ext>
            </p:extLst>
          </p:nvPr>
        </p:nvGraphicFramePr>
        <p:xfrm>
          <a:off x="600568" y="1611621"/>
          <a:ext cx="7991342" cy="5021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6497946" y="881541"/>
            <a:ext cx="2481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TOTAL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</a:rPr>
              <a:t>PROGRAMACION</a:t>
            </a:r>
            <a:endParaRPr lang="es-E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604642" y="1204706"/>
            <a:ext cx="2374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1.605,950.600,62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30104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42240" y="880234"/>
            <a:ext cx="696061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600" b="1" dirty="0">
                <a:solidFill>
                  <a:srgbClr val="C00000"/>
                </a:solidFill>
              </a:rPr>
              <a:t>CUMPLIMIENTO DEL POA ZONAL 2018 Y SU INCORPORACION EN EL POA 2019</a:t>
            </a:r>
            <a:endParaRPr lang="es-ES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259937" y="192170"/>
            <a:ext cx="69524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000" b="1" dirty="0">
                <a:solidFill>
                  <a:srgbClr val="C00000"/>
                </a:solidFill>
              </a:rPr>
              <a:t>CLASIFICACION DE </a:t>
            </a:r>
            <a:r>
              <a:rPr lang="es-ES_tradnl" sz="3000" b="1" dirty="0" smtClean="0">
                <a:solidFill>
                  <a:srgbClr val="C00000"/>
                </a:solidFill>
              </a:rPr>
              <a:t>PROYECTOS</a:t>
            </a:r>
          </a:p>
          <a:p>
            <a:pPr algn="ctr"/>
            <a:r>
              <a:rPr lang="es-ES_tradnl" sz="3000" b="1" dirty="0" smtClean="0">
                <a:solidFill>
                  <a:srgbClr val="C00000"/>
                </a:solidFill>
              </a:rPr>
              <a:t>14 </a:t>
            </a:r>
            <a:r>
              <a:rPr lang="es-ES_tradnl" sz="3000" b="1" dirty="0">
                <a:solidFill>
                  <a:srgbClr val="C00000"/>
                </a:solidFill>
              </a:rPr>
              <a:t>SUBALCALDIAS EN EL POA INICIAL 2019</a:t>
            </a:r>
            <a:endParaRPr lang="es-ES" sz="3000" b="1" dirty="0">
              <a:solidFill>
                <a:srgbClr val="C0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784" y="5596601"/>
            <a:ext cx="2840580" cy="91956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878" y="1511300"/>
            <a:ext cx="417624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9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42240" y="1532077"/>
            <a:ext cx="69606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600" b="1" dirty="0">
                <a:solidFill>
                  <a:srgbClr val="C00000"/>
                </a:solidFill>
              </a:rPr>
              <a:t>PROGRAMACION DE LA INVERSION DISTRITAL EN EL POA 2019</a:t>
            </a:r>
            <a:endParaRPr lang="es-ES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37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15082" y="382309"/>
            <a:ext cx="6670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000" b="1" dirty="0">
                <a:solidFill>
                  <a:srgbClr val="C00000"/>
                </a:solidFill>
              </a:rPr>
              <a:t>CLASIFICACION DE PROYECTOS EN SECRETARIAS EN EL POA INICIAL 2019</a:t>
            </a:r>
            <a:endParaRPr lang="es-ES" sz="3000" b="1" dirty="0">
              <a:solidFill>
                <a:srgbClr val="C0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224" y="5460028"/>
            <a:ext cx="2547353" cy="85462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753" y="1638300"/>
            <a:ext cx="3668494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9901443C-D5F0-40A8-BCE3-C5FC45DF12F3}"/>
              </a:ext>
            </a:extLst>
          </p:cNvPr>
          <p:cNvSpPr txBox="1">
            <a:spLocks/>
          </p:cNvSpPr>
          <p:nvPr/>
        </p:nvSpPr>
        <p:spPr>
          <a:xfrm>
            <a:off x="32082" y="180383"/>
            <a:ext cx="6416062" cy="6452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PILARES DE LA </a:t>
            </a:r>
            <a:r>
              <a:rPr lang="es-BO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endParaRPr lang="es-ES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D5ED6C01-AEB3-4A14-8B3B-093741E598BE}"/>
              </a:ext>
            </a:extLst>
          </p:cNvPr>
          <p:cNvSpPr/>
          <p:nvPr/>
        </p:nvSpPr>
        <p:spPr>
          <a:xfrm>
            <a:off x="269392" y="5909984"/>
            <a:ext cx="8557023" cy="718017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BO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MISION</a:t>
            </a:r>
            <a:r>
              <a:rPr lang="es-BO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s-E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s-BO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GOBIERNO </a:t>
            </a:r>
            <a:r>
              <a:rPr lang="es-BO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AUTONOMO</a:t>
            </a:r>
            <a:r>
              <a:rPr lang="es-BO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TRANSPARENTE, MODERNO Y EFICIENTE.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CE91B9BE-C4D5-474D-8E91-AF60AB181E35}"/>
              </a:ext>
            </a:extLst>
          </p:cNvPr>
          <p:cNvSpPr/>
          <p:nvPr/>
        </p:nvSpPr>
        <p:spPr>
          <a:xfrm>
            <a:off x="317585" y="950314"/>
            <a:ext cx="8508830" cy="1310743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BO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VISION</a:t>
            </a:r>
            <a:r>
              <a:rPr lang="es-BO" sz="2000" dirty="0">
                <a:solidFill>
                  <a:srgbClr val="C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Bookman Old Style" panose="02050604050505020204" pitchFamily="18" charset="0"/>
              </a:rPr>
              <a:t>: </a:t>
            </a:r>
            <a:endParaRPr lang="es-ES" sz="2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BO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ALTO CON CULTURA, VALORES Y LIDERAZGO PROPIOS, SEGURO, MODERNO, CON EQUIDAD E IGUALDAD DE OPORTUNIDADES, IMPULSA EL DESARROLLO SUSTENTABLE DE LA CIUDAD Y SE ARTICULA  A LA REGIÓN</a:t>
            </a:r>
            <a:r>
              <a:rPr lang="es-BO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77096475-274B-4D86-B9CF-FDB45D1FEB39}"/>
              </a:ext>
            </a:extLst>
          </p:cNvPr>
          <p:cNvGrpSpPr/>
          <p:nvPr/>
        </p:nvGrpSpPr>
        <p:grpSpPr>
          <a:xfrm>
            <a:off x="2763187" y="2381690"/>
            <a:ext cx="3323138" cy="3386182"/>
            <a:chOff x="2800977" y="2381690"/>
            <a:chExt cx="3323138" cy="3386182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xmlns="" id="{1D11DCCC-950D-4CC4-ABBA-149A276285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69" b="99844" l="0" r="100000"/>
                      </a14:imgEffect>
                      <a14:imgEffect>
                        <a14:artisticPhotocopy trans="76000" detail="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61587" y="2778857"/>
              <a:ext cx="1274090" cy="242683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Rectángulo: esquinas redondeadas 15">
              <a:extLst>
                <a:ext uri="{FF2B5EF4-FFF2-40B4-BE49-F238E27FC236}">
                  <a16:creationId xmlns:a16="http://schemas.microsoft.com/office/drawing/2014/main" xmlns="" id="{6B3801C5-5CBC-4B83-83E0-5C03255FF5F4}"/>
                </a:ext>
              </a:extLst>
            </p:cNvPr>
            <p:cNvSpPr/>
            <p:nvPr/>
          </p:nvSpPr>
          <p:spPr>
            <a:xfrm>
              <a:off x="3472075" y="2381690"/>
              <a:ext cx="1979492" cy="327220"/>
            </a:xfrm>
            <a:prstGeom prst="round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76200">
              <a:solidFill>
                <a:srgbClr val="DF0008"/>
              </a:solidFill>
            </a:ln>
            <a:effectLst>
              <a:outerShdw blurRad="50800" dist="50800" dir="5400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>
                  <a:solidFill>
                    <a:schemeClr val="tx1"/>
                  </a:solidFill>
                </a:rPr>
                <a:t>EL ALTO, CIUDAD SEGURA</a:t>
              </a:r>
            </a:p>
          </p:txBody>
        </p:sp>
        <p:sp>
          <p:nvSpPr>
            <p:cNvPr id="7" name="Rectángulo: esquinas redondeadas 16">
              <a:extLst>
                <a:ext uri="{FF2B5EF4-FFF2-40B4-BE49-F238E27FC236}">
                  <a16:creationId xmlns:a16="http://schemas.microsoft.com/office/drawing/2014/main" xmlns="" id="{3D41DE5E-E0D6-4E9F-93E8-B7C30B5BA27F}"/>
                </a:ext>
              </a:extLst>
            </p:cNvPr>
            <p:cNvSpPr/>
            <p:nvPr/>
          </p:nvSpPr>
          <p:spPr>
            <a:xfrm rot="16200000">
              <a:off x="4679864" y="3792467"/>
              <a:ext cx="2329277" cy="559224"/>
            </a:xfrm>
            <a:prstGeom prst="round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76200">
              <a:solidFill>
                <a:srgbClr val="FEF016"/>
              </a:solidFill>
            </a:ln>
            <a:effectLst>
              <a:outerShdw blurRad="50800" dist="50800" dir="5400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>
                  <a:solidFill>
                    <a:schemeClr val="tx1"/>
                  </a:solidFill>
                </a:rPr>
                <a:t>EL ALTO, CIUDAD MODERNA</a:t>
              </a:r>
            </a:p>
          </p:txBody>
        </p:sp>
        <p:sp>
          <p:nvSpPr>
            <p:cNvPr id="8" name="Rectángulo: esquinas redondeadas 17">
              <a:extLst>
                <a:ext uri="{FF2B5EF4-FFF2-40B4-BE49-F238E27FC236}">
                  <a16:creationId xmlns:a16="http://schemas.microsoft.com/office/drawing/2014/main" xmlns="" id="{2F034975-E5DE-45D6-B7C4-53BD62B7A277}"/>
                </a:ext>
              </a:extLst>
            </p:cNvPr>
            <p:cNvSpPr/>
            <p:nvPr/>
          </p:nvSpPr>
          <p:spPr>
            <a:xfrm rot="5400000">
              <a:off x="1917973" y="3764281"/>
              <a:ext cx="2324419" cy="558411"/>
            </a:xfrm>
            <a:prstGeom prst="round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76200">
              <a:solidFill>
                <a:srgbClr val="A6C511"/>
              </a:solidFill>
            </a:ln>
            <a:effectLst>
              <a:outerShdw blurRad="50800" dist="50800" dir="5400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>
                  <a:solidFill>
                    <a:schemeClr val="tx1"/>
                  </a:solidFill>
                </a:rPr>
                <a:t>EL ALTO, CIUDAD DE OPORTUNIDADES</a:t>
              </a:r>
            </a:p>
          </p:txBody>
        </p:sp>
        <p:sp>
          <p:nvSpPr>
            <p:cNvPr id="9" name="Rectángulo: esquinas redondeadas 18">
              <a:extLst>
                <a:ext uri="{FF2B5EF4-FFF2-40B4-BE49-F238E27FC236}">
                  <a16:creationId xmlns:a16="http://schemas.microsoft.com/office/drawing/2014/main" xmlns="" id="{648C9BC1-8625-47FF-8705-CA5541DF6FE1}"/>
                </a:ext>
              </a:extLst>
            </p:cNvPr>
            <p:cNvSpPr/>
            <p:nvPr/>
          </p:nvSpPr>
          <p:spPr>
            <a:xfrm>
              <a:off x="3472075" y="5345590"/>
              <a:ext cx="1979492" cy="422282"/>
            </a:xfrm>
            <a:prstGeom prst="round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76200">
              <a:solidFill>
                <a:srgbClr val="83047F"/>
              </a:solidFill>
            </a:ln>
            <a:effectLst>
              <a:outerShdw blurRad="50800" dist="50800" dir="5400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>
                  <a:solidFill>
                    <a:schemeClr val="tx1"/>
                  </a:solidFill>
                </a:rPr>
                <a:t>EL ALTO, CON INSTITUCIONALIDAD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55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28061" y="178977"/>
            <a:ext cx="64697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 smtClean="0">
                <a:solidFill>
                  <a:srgbClr val="C00000"/>
                </a:solidFill>
              </a:rPr>
              <a:t>PROGRAMACION DE SALUD</a:t>
            </a:r>
          </a:p>
          <a:p>
            <a:pPr algn="ctr"/>
            <a:r>
              <a:rPr lang="es-ES_tradnl" sz="3600" b="1" dirty="0" smtClean="0">
                <a:solidFill>
                  <a:srgbClr val="C00000"/>
                </a:solidFill>
              </a:rPr>
              <a:t>1er Y 2do NIVEL</a:t>
            </a:r>
            <a:endParaRPr lang="es-ES" sz="3600" b="1" dirty="0">
              <a:solidFill>
                <a:srgbClr val="C0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10099" y="3386723"/>
            <a:ext cx="6543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bg1"/>
                </a:solidFill>
              </a:rPr>
              <a:t>56,8</a:t>
            </a:r>
            <a:r>
              <a:rPr lang="en-US" sz="16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395158" y="4583212"/>
            <a:ext cx="7280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</a:rPr>
              <a:t>23,75%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049033" y="4737100"/>
            <a:ext cx="7280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</a:rPr>
              <a:t>16,20%</a:t>
            </a:r>
          </a:p>
        </p:txBody>
      </p:sp>
      <p:sp>
        <p:nvSpPr>
          <p:cNvPr id="7" name="Rectángulo 6"/>
          <p:cNvSpPr/>
          <p:nvPr/>
        </p:nvSpPr>
        <p:spPr>
          <a:xfrm>
            <a:off x="6764373" y="5044877"/>
            <a:ext cx="636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</a:rPr>
              <a:t>3,26%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089779"/>
              </p:ext>
            </p:extLst>
          </p:nvPr>
        </p:nvGraphicFramePr>
        <p:xfrm>
          <a:off x="402901" y="1717012"/>
          <a:ext cx="8320089" cy="5053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ángulo 8"/>
          <p:cNvSpPr/>
          <p:nvPr/>
        </p:nvSpPr>
        <p:spPr>
          <a:xfrm>
            <a:off x="7021722" y="963807"/>
            <a:ext cx="21222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</a:rPr>
              <a:t>MONTO </a:t>
            </a:r>
            <a:r>
              <a:rPr lang="es-ES" sz="2400" b="1" dirty="0" smtClean="0">
                <a:solidFill>
                  <a:schemeClr val="accent5">
                    <a:lumMod val="50000"/>
                  </a:schemeClr>
                </a:solidFill>
              </a:rPr>
              <a:t>TOTAL</a:t>
            </a:r>
          </a:p>
          <a:p>
            <a:pPr algn="r"/>
            <a:r>
              <a:rPr lang="es-ES" sz="2400" b="1" dirty="0" smtClean="0"/>
              <a:t>229.175.409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40856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847626"/>
              </p:ext>
            </p:extLst>
          </p:nvPr>
        </p:nvGraphicFramePr>
        <p:xfrm>
          <a:off x="1040148" y="1742428"/>
          <a:ext cx="7337234" cy="4758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/>
          <p:cNvSpPr/>
          <p:nvPr/>
        </p:nvSpPr>
        <p:spPr>
          <a:xfrm>
            <a:off x="7021722" y="908435"/>
            <a:ext cx="21222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</a:rPr>
              <a:t>MONTO </a:t>
            </a:r>
            <a:r>
              <a:rPr lang="es-ES" sz="2400" b="1" dirty="0" smtClean="0">
                <a:solidFill>
                  <a:schemeClr val="accent5">
                    <a:lumMod val="50000"/>
                  </a:schemeClr>
                </a:solidFill>
              </a:rPr>
              <a:t>TOTAL</a:t>
            </a:r>
          </a:p>
          <a:p>
            <a:pPr algn="r"/>
            <a:r>
              <a:rPr lang="es-ES" sz="2400" b="1" dirty="0" smtClean="0"/>
              <a:t>108.090.493</a:t>
            </a:r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485079" y="262104"/>
            <a:ext cx="6892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 smtClean="0">
                <a:solidFill>
                  <a:srgbClr val="C00000"/>
                </a:solidFill>
              </a:rPr>
              <a:t>PROGRAMACION DE EDUCACION</a:t>
            </a:r>
            <a:endParaRPr lang="es-E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1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 Rectángulo"/>
          <p:cNvSpPr/>
          <p:nvPr/>
        </p:nvSpPr>
        <p:spPr>
          <a:xfrm>
            <a:off x="1410619" y="1376127"/>
            <a:ext cx="6664236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tabLst>
                <a:tab pos="2025254" algn="ctr"/>
                <a:tab pos="4050506" algn="r"/>
              </a:tabLst>
              <a:defRPr/>
            </a:pPr>
            <a:r>
              <a:rPr lang="es-ES" sz="2800" b="1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ea typeface="Calibri" panose="020F0502020204030204" pitchFamily="34" charset="0"/>
                <a:cs typeface="Consolas" pitchFamily="49" charset="0"/>
              </a:rPr>
              <a:t>¡CONSTRUYENDO NUESTRA CIUDAD DE EL ALTO JUNTO A SU POBLACION Y SU INSTITUCION, EN SU 34 ANIVERSARIO!</a:t>
            </a:r>
          </a:p>
          <a:p>
            <a:pPr algn="ctr" defTabSz="685800">
              <a:tabLst>
                <a:tab pos="2025254" algn="ctr"/>
                <a:tab pos="4050506" algn="r"/>
              </a:tabLst>
              <a:defRPr/>
            </a:pPr>
            <a:endParaRPr lang="es-ES" sz="2800" b="1" dirty="0">
              <a:solidFill>
                <a:schemeClr val="tx1">
                  <a:lumMod val="50000"/>
                  <a:lumOff val="50000"/>
                </a:schemeClr>
              </a:solidFill>
              <a:latin typeface="Consolas" pitchFamily="49" charset="0"/>
              <a:ea typeface="Calibri" panose="020F0502020204030204" pitchFamily="34" charset="0"/>
              <a:cs typeface="Consolas" pitchFamily="49" charset="0"/>
            </a:endParaRPr>
          </a:p>
          <a:p>
            <a:pPr algn="ctr" defTabSz="685800">
              <a:tabLst>
                <a:tab pos="2025254" algn="ctr"/>
                <a:tab pos="4050506" algn="r"/>
              </a:tabLst>
              <a:defRPr/>
            </a:pPr>
            <a:endParaRPr lang="es-ES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onsolas" pitchFamily="49" charset="0"/>
              <a:ea typeface="Calibri" panose="020F0502020204030204" pitchFamily="34" charset="0"/>
              <a:cs typeface="Consolas" pitchFamily="49" charset="0"/>
            </a:endParaRPr>
          </a:p>
          <a:p>
            <a:pPr algn="ctr" defTabSz="685800">
              <a:tabLst>
                <a:tab pos="2025254" algn="ctr"/>
                <a:tab pos="4050506" algn="r"/>
              </a:tabLst>
              <a:defRPr/>
            </a:pPr>
            <a:endParaRPr lang="es-ES" sz="2800" b="1" dirty="0">
              <a:solidFill>
                <a:schemeClr val="tx1">
                  <a:lumMod val="50000"/>
                  <a:lumOff val="50000"/>
                </a:schemeClr>
              </a:solidFill>
              <a:latin typeface="Consolas" pitchFamily="49" charset="0"/>
              <a:ea typeface="Calibri" panose="020F0502020204030204" pitchFamily="34" charset="0"/>
              <a:cs typeface="Consolas" pitchFamily="49" charset="0"/>
            </a:endParaRPr>
          </a:p>
          <a:p>
            <a:pPr algn="ctr" defTabSz="685800">
              <a:tabLst>
                <a:tab pos="2025254" algn="ctr"/>
                <a:tab pos="4050506" algn="r"/>
              </a:tabLst>
              <a:defRPr/>
            </a:pPr>
            <a:r>
              <a:rPr lang="es-ES" sz="9600" b="1" dirty="0" smtClean="0">
                <a:solidFill>
                  <a:srgbClr val="7030A0"/>
                </a:solidFill>
                <a:latin typeface="Consolas" pitchFamily="49" charset="0"/>
                <a:ea typeface="Calibri" panose="020F0502020204030204" pitchFamily="34" charset="0"/>
                <a:cs typeface="Consolas" pitchFamily="49" charset="0"/>
              </a:rPr>
              <a:t>GRACIAS…</a:t>
            </a:r>
          </a:p>
        </p:txBody>
      </p:sp>
    </p:spTree>
    <p:extLst>
      <p:ext uri="{BB962C8B-B14F-4D97-AF65-F5344CB8AC3E}">
        <p14:creationId xmlns:p14="http://schemas.microsoft.com/office/powerpoint/2010/main" val="22111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10E980C-7B18-4943-97A1-13C69425240E}"/>
              </a:ext>
            </a:extLst>
          </p:cNvPr>
          <p:cNvSpPr/>
          <p:nvPr/>
        </p:nvSpPr>
        <p:spPr>
          <a:xfrm>
            <a:off x="0" y="332304"/>
            <a:ext cx="5399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 NORMATIVO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3B83CF40-E261-4C4A-8B45-DD3246D087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603635"/>
              </p:ext>
            </p:extLst>
          </p:nvPr>
        </p:nvGraphicFramePr>
        <p:xfrm>
          <a:off x="520125" y="1170168"/>
          <a:ext cx="7979441" cy="4517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925E87D-2F4A-4BCC-90FC-2FF06C6E9E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429" l="0" r="968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2722" y="5337042"/>
            <a:ext cx="2656523" cy="139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36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4D19E58-8B88-4F0D-9AF0-E222973D2F4E}"/>
              </a:ext>
            </a:extLst>
          </p:cNvPr>
          <p:cNvSpPr txBox="1"/>
          <p:nvPr/>
        </p:nvSpPr>
        <p:spPr>
          <a:xfrm>
            <a:off x="383177" y="261258"/>
            <a:ext cx="6069874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PRESENTACION </a:t>
            </a:r>
            <a:r>
              <a:rPr lang="es-ES" dirty="0"/>
              <a:t>DEL INFORME DE </a:t>
            </a:r>
            <a:r>
              <a:rPr lang="es-ES" dirty="0" smtClean="0"/>
              <a:t>GESTION </a:t>
            </a:r>
            <a:r>
              <a:rPr lang="es-ES" dirty="0"/>
              <a:t>FISCAL 2018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2D91F87-CA9C-43EF-8C3D-23E44C2D2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507" y="1713183"/>
            <a:ext cx="4624648" cy="3215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518C819-1100-45A5-B671-36221BB704D1}"/>
              </a:ext>
            </a:extLst>
          </p:cNvPr>
          <p:cNvSpPr txBox="1"/>
          <p:nvPr/>
        </p:nvSpPr>
        <p:spPr>
          <a:xfrm>
            <a:off x="261455" y="1461587"/>
            <a:ext cx="4275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</a:t>
            </a:r>
          </a:p>
          <a:p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28 DE FEBRERO DE 2019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ACB0024C-74B4-45D4-892B-0947EFA0E6BF}"/>
              </a:ext>
            </a:extLst>
          </p:cNvPr>
          <p:cNvSpPr/>
          <p:nvPr/>
        </p:nvSpPr>
        <p:spPr>
          <a:xfrm>
            <a:off x="882691" y="4799282"/>
            <a:ext cx="848254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PUNTOS DESTACADOS</a:t>
            </a:r>
          </a:p>
          <a:p>
            <a:endParaRPr lang="es-ES" sz="900" b="1" dirty="0">
              <a:solidFill>
                <a:schemeClr val="accent5">
                  <a:lumMod val="50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</a:rPr>
              <a:t>Más de 1.300 proyectos que tenemos desplazados en los 14 distritos.</a:t>
            </a:r>
          </a:p>
          <a:p>
            <a:endParaRPr lang="es-ES" sz="900" dirty="0">
              <a:solidFill>
                <a:schemeClr val="accent5">
                  <a:lumMod val="50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</a:rPr>
              <a:t>Logros alcanzados con la ejecución presupuestaria en temas de salud, seguridad ciudadana, proyectos, obras, educación, entre otros.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="" xmlns:a16="http://schemas.microsoft.com/office/drawing/2014/main" id="{BC27EF1F-0F45-4C3B-9B95-7E6ACAA6B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5142865"/>
              </p:ext>
            </p:extLst>
          </p:nvPr>
        </p:nvGraphicFramePr>
        <p:xfrm>
          <a:off x="643732" y="2518703"/>
          <a:ext cx="2644986" cy="219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799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01443C-D5F0-40A8-BCE3-C5FC45DF12F3}"/>
              </a:ext>
            </a:extLst>
          </p:cNvPr>
          <p:cNvSpPr txBox="1">
            <a:spLocks/>
          </p:cNvSpPr>
          <p:nvPr/>
        </p:nvSpPr>
        <p:spPr>
          <a:xfrm>
            <a:off x="1083315" y="551976"/>
            <a:ext cx="6740843" cy="14924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DISPOSICION NORMATIVA QUE APRUEBA EL</a:t>
            </a:r>
          </a:p>
          <a:p>
            <a:r>
              <a:rPr lang="es-BO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POA – PRESUPUESTO 2019</a:t>
            </a:r>
            <a:endParaRPr lang="es-E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CE91B9BE-C4D5-474D-8E91-AF60AB181E35}"/>
              </a:ext>
            </a:extLst>
          </p:cNvPr>
          <p:cNvSpPr/>
          <p:nvPr/>
        </p:nvSpPr>
        <p:spPr>
          <a:xfrm>
            <a:off x="836762" y="2399405"/>
            <a:ext cx="7504981" cy="351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ES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AMBITO MUNICPAL</a:t>
            </a:r>
          </a:p>
          <a:p>
            <a:pPr algn="just">
              <a:lnSpc>
                <a:spcPct val="107000"/>
              </a:lnSpc>
            </a:pPr>
            <a:r>
              <a:rPr lang="es-E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MUNICIPAL Nº 502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“LEY MUNICIPAL DE APROBACION DEL PROGRAMA OPERATIVO ANUAL Y PRESUPUESTO DE LA GESTION 2019 DEL GOBIERNO AUTONOMO MUNICIPAL DE EL ALTO” APROBADA Y PROMULGADA EL </a:t>
            </a:r>
            <a:r>
              <a:rPr lang="es-E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 DE SEPTIEMBRE DE </a:t>
            </a: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2018</a:t>
            </a:r>
          </a:p>
          <a:p>
            <a:pPr algn="just">
              <a:lnSpc>
                <a:spcPct val="107000"/>
              </a:lnSpc>
            </a:pPr>
            <a:endParaRPr lang="es-ES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s-ES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AMBITO NACIONAL</a:t>
            </a:r>
            <a:endParaRPr lang="es-ES" sz="2400" b="1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s-E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LEY DEL PRESUPUESTO GENERAL DE ESTADO GESTION 2019 - Nº 1135 DE 20 DICIEMBRE DE 2018</a:t>
            </a:r>
            <a:endParaRPr lang="es-E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87508" y="916448"/>
            <a:ext cx="66705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600" b="1" dirty="0">
                <a:solidFill>
                  <a:srgbClr val="C00000"/>
                </a:solidFill>
              </a:rPr>
              <a:t>ESTRUCTURA</a:t>
            </a:r>
          </a:p>
          <a:p>
            <a:pPr algn="ctr"/>
            <a:r>
              <a:rPr lang="es-ES_tradnl" sz="6600" b="1" dirty="0">
                <a:solidFill>
                  <a:srgbClr val="C00000"/>
                </a:solidFill>
              </a:rPr>
              <a:t>DE LA PROGRAMACION DEL RECURSO MUNICIPAL</a:t>
            </a:r>
            <a:endParaRPr lang="es-ES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8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/>
          </p:nvPr>
        </p:nvGraphicFramePr>
        <p:xfrm>
          <a:off x="1322782" y="1067657"/>
          <a:ext cx="6661447" cy="3995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42992" y="267086"/>
            <a:ext cx="66705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000" b="1" dirty="0" smtClean="0">
                <a:solidFill>
                  <a:srgbClr val="C00000"/>
                </a:solidFill>
              </a:rPr>
              <a:t>COMPOSICION </a:t>
            </a:r>
            <a:r>
              <a:rPr lang="es-ES_tradnl" sz="3000" b="1" dirty="0">
                <a:solidFill>
                  <a:srgbClr val="C00000"/>
                </a:solidFill>
              </a:rPr>
              <a:t>DEL RECURSO MUNICIPAL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5332769"/>
              </p:ext>
            </p:extLst>
          </p:nvPr>
        </p:nvGraphicFramePr>
        <p:xfrm>
          <a:off x="0" y="1626089"/>
          <a:ext cx="8624534" cy="477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5749689" y="1256757"/>
            <a:ext cx="2942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TOTAL RECURSO MUNICIPAL: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033709" y="1626089"/>
            <a:ext cx="2374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1.605,950.600,62</a:t>
            </a:r>
            <a:endParaRPr lang="es-ES" sz="2400" b="1" dirty="0"/>
          </a:p>
        </p:txBody>
      </p:sp>
      <p:sp>
        <p:nvSpPr>
          <p:cNvPr id="9" name="CuadroTexto 7"/>
          <p:cNvSpPr txBox="1"/>
          <p:nvPr/>
        </p:nvSpPr>
        <p:spPr>
          <a:xfrm>
            <a:off x="1092464" y="5483603"/>
            <a:ext cx="1258004" cy="6191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Coparticipación</a:t>
            </a:r>
          </a:p>
          <a:p>
            <a:pPr algn="r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Tributaria</a:t>
            </a:r>
          </a:p>
          <a:p>
            <a:pPr algn="r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41-113</a:t>
            </a:r>
          </a:p>
        </p:txBody>
      </p:sp>
      <p:sp>
        <p:nvSpPr>
          <p:cNvPr id="10" name="CuadroTexto 8"/>
          <p:cNvSpPr txBox="1"/>
          <p:nvPr/>
        </p:nvSpPr>
        <p:spPr>
          <a:xfrm>
            <a:off x="2665474" y="5460801"/>
            <a:ext cx="780741" cy="6191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Recursos</a:t>
            </a:r>
          </a:p>
          <a:p>
            <a:pPr algn="l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Propios</a:t>
            </a:r>
          </a:p>
          <a:p>
            <a:pPr algn="l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20-210</a:t>
            </a:r>
          </a:p>
        </p:txBody>
      </p:sp>
      <p:sp>
        <p:nvSpPr>
          <p:cNvPr id="11" name="CuadroTexto 9"/>
          <p:cNvSpPr txBox="1"/>
          <p:nvPr/>
        </p:nvSpPr>
        <p:spPr>
          <a:xfrm>
            <a:off x="4035760" y="5460801"/>
            <a:ext cx="757395" cy="6191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Recursos</a:t>
            </a:r>
          </a:p>
          <a:p>
            <a:pPr algn="l"/>
            <a:r>
              <a:rPr lang="es-ES" sz="1200" dirty="0" err="1">
                <a:solidFill>
                  <a:schemeClr val="accent5">
                    <a:lumMod val="50000"/>
                  </a:schemeClr>
                </a:solidFill>
              </a:rPr>
              <a:t>IDH</a:t>
            </a:r>
            <a:endParaRPr lang="es-ES" sz="12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41-119</a:t>
            </a:r>
          </a:p>
        </p:txBody>
      </p:sp>
      <p:sp>
        <p:nvSpPr>
          <p:cNvPr id="12" name="CuadroTexto 10"/>
          <p:cNvSpPr txBox="1"/>
          <p:nvPr/>
        </p:nvSpPr>
        <p:spPr>
          <a:xfrm>
            <a:off x="4999598" y="5483883"/>
            <a:ext cx="1167223" cy="6191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Otros Recursos</a:t>
            </a:r>
            <a:br>
              <a:rPr lang="es-ES" sz="12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Específicos</a:t>
            </a:r>
            <a:br>
              <a:rPr lang="es-ES" sz="12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20-230</a:t>
            </a:r>
          </a:p>
        </p:txBody>
      </p:sp>
      <p:sp>
        <p:nvSpPr>
          <p:cNvPr id="14" name="CuadroTexto 12"/>
          <p:cNvSpPr txBox="1"/>
          <p:nvPr/>
        </p:nvSpPr>
        <p:spPr>
          <a:xfrm>
            <a:off x="6579706" y="5483603"/>
            <a:ext cx="804085" cy="6191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Otros</a:t>
            </a:r>
          </a:p>
          <a:p>
            <a:r>
              <a:rPr lang="es-ES" sz="1200" dirty="0">
                <a:solidFill>
                  <a:schemeClr val="accent5">
                    <a:lumMod val="50000"/>
                  </a:schemeClr>
                </a:solidFill>
              </a:rPr>
              <a:t>Recursos</a:t>
            </a:r>
          </a:p>
        </p:txBody>
      </p:sp>
    </p:spTree>
    <p:extLst>
      <p:ext uri="{BB962C8B-B14F-4D97-AF65-F5344CB8AC3E}">
        <p14:creationId xmlns:p14="http://schemas.microsoft.com/office/powerpoint/2010/main" val="167261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238292" y="433711"/>
            <a:ext cx="6670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000" b="1" dirty="0">
                <a:solidFill>
                  <a:srgbClr val="C00000"/>
                </a:solidFill>
              </a:rPr>
              <a:t>PROYECTOS FINANCIADOS CON RECURSOS EXTERNOS Y CONTRAPARTES</a:t>
            </a:r>
            <a:endParaRPr lang="es-ES" sz="3000" b="1" dirty="0">
              <a:solidFill>
                <a:srgbClr val="C0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082" y="1593394"/>
            <a:ext cx="6569967" cy="502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7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3A62ADA-5E25-4EFD-8C08-962B3259CD68}"/>
              </a:ext>
            </a:extLst>
          </p:cNvPr>
          <p:cNvSpPr/>
          <p:nvPr/>
        </p:nvSpPr>
        <p:spPr>
          <a:xfrm>
            <a:off x="1144376" y="2184531"/>
            <a:ext cx="66705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600" b="1" dirty="0" smtClean="0">
                <a:solidFill>
                  <a:srgbClr val="C00000"/>
                </a:solidFill>
              </a:rPr>
              <a:t>METAS DE LA GESTION</a:t>
            </a:r>
            <a:endParaRPr lang="es-ES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36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1251</TotalTime>
  <Words>890</Words>
  <Application>Microsoft Office PowerPoint</Application>
  <PresentationFormat>Presentación en pantalla (4:3)</PresentationFormat>
  <Paragraphs>163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2" baseType="lpstr">
      <vt:lpstr>Arial</vt:lpstr>
      <vt:lpstr>Book Antiqua</vt:lpstr>
      <vt:lpstr>Bookman Old Style</vt:lpstr>
      <vt:lpstr>Calibri</vt:lpstr>
      <vt:lpstr>Calibri Light</vt:lpstr>
      <vt:lpstr>Century Gothic</vt:lpstr>
      <vt:lpstr>Consolas</vt:lpstr>
      <vt:lpstr>Open Sans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omar</dc:creator>
  <cp:lastModifiedBy>ALEX TORREZ</cp:lastModifiedBy>
  <cp:revision>71</cp:revision>
  <cp:lastPrinted>2019-03-08T12:08:34Z</cp:lastPrinted>
  <dcterms:created xsi:type="dcterms:W3CDTF">2019-03-01T21:01:29Z</dcterms:created>
  <dcterms:modified xsi:type="dcterms:W3CDTF">2019-03-08T12:12:51Z</dcterms:modified>
</cp:coreProperties>
</file>